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256" r:id="rId2"/>
    <p:sldId id="332" r:id="rId3"/>
    <p:sldId id="333" r:id="rId4"/>
    <p:sldId id="316" r:id="rId5"/>
    <p:sldId id="270" r:id="rId6"/>
    <p:sldId id="273" r:id="rId7"/>
    <p:sldId id="265" r:id="rId8"/>
    <p:sldId id="336" r:id="rId9"/>
    <p:sldId id="334" r:id="rId10"/>
    <p:sldId id="337" r:id="rId11"/>
    <p:sldId id="274" r:id="rId12"/>
    <p:sldId id="338" r:id="rId13"/>
    <p:sldId id="275" r:id="rId14"/>
    <p:sldId id="339" r:id="rId15"/>
    <p:sldId id="276" r:id="rId16"/>
    <p:sldId id="340" r:id="rId17"/>
    <p:sldId id="277" r:id="rId18"/>
    <p:sldId id="341" r:id="rId19"/>
    <p:sldId id="278" r:id="rId20"/>
    <p:sldId id="342" r:id="rId21"/>
    <p:sldId id="343" r:id="rId22"/>
    <p:sldId id="311" r:id="rId23"/>
    <p:sldId id="328" r:id="rId24"/>
    <p:sldId id="312" r:id="rId25"/>
    <p:sldId id="306" r:id="rId26"/>
    <p:sldId id="315" r:id="rId27"/>
    <p:sldId id="308" r:id="rId28"/>
    <p:sldId id="317" r:id="rId29"/>
    <p:sldId id="318" r:id="rId30"/>
    <p:sldId id="319" r:id="rId31"/>
    <p:sldId id="321" r:id="rId32"/>
    <p:sldId id="324" r:id="rId33"/>
    <p:sldId id="326" r:id="rId34"/>
    <p:sldId id="323" r:id="rId35"/>
    <p:sldId id="325" r:id="rId36"/>
    <p:sldId id="2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3B1AF8-B139-4C46-A08B-39D21E6B6CF5}">
          <p14:sldIdLst>
            <p14:sldId id="256"/>
            <p14:sldId id="332"/>
            <p14:sldId id="333"/>
          </p14:sldIdLst>
        </p14:section>
        <p14:section name="Total experience" id="{7ABEFD10-1B3B-421D-8FE3-ADF4F76204F2}">
          <p14:sldIdLst>
            <p14:sldId id="316"/>
            <p14:sldId id="270"/>
            <p14:sldId id="273"/>
          </p14:sldIdLst>
        </p14:section>
        <p14:section name="Rollforwards" id="{F0259AB7-6AB5-498C-ACB7-44BF2E445496}">
          <p14:sldIdLst>
            <p14:sldId id="265"/>
            <p14:sldId id="336"/>
            <p14:sldId id="334"/>
            <p14:sldId id="337"/>
            <p14:sldId id="274"/>
            <p14:sldId id="338"/>
            <p14:sldId id="275"/>
            <p14:sldId id="339"/>
            <p14:sldId id="276"/>
            <p14:sldId id="340"/>
            <p14:sldId id="277"/>
            <p14:sldId id="341"/>
            <p14:sldId id="278"/>
            <p14:sldId id="342"/>
            <p14:sldId id="343"/>
          </p14:sldIdLst>
        </p14:section>
        <p14:section name="Study year movements" id="{F681B781-2F10-4857-9635-5EC38E7731D6}">
          <p14:sldIdLst>
            <p14:sldId id="311"/>
            <p14:sldId id="328"/>
            <p14:sldId id="312"/>
            <p14:sldId id="306"/>
            <p14:sldId id="315"/>
            <p14:sldId id="308"/>
            <p14:sldId id="317"/>
            <p14:sldId id="318"/>
            <p14:sldId id="319"/>
            <p14:sldId id="321"/>
            <p14:sldId id="324"/>
            <p14:sldId id="326"/>
            <p14:sldId id="323"/>
          </p14:sldIdLst>
        </p14:section>
        <p14:section name="End" id="{5AA7D26F-394F-4470-B66E-A4EE65CC91D7}">
          <p14:sldIdLst>
            <p14:sldId id="325"/>
            <p14:sldId id="269"/>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D7C"/>
    <a:srgbClr val="E27F26"/>
    <a:srgbClr val="74C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9685" autoAdjust="0"/>
  </p:normalViewPr>
  <p:slideViewPr>
    <p:cSldViewPr snapToGrid="0" showGuides="1">
      <p:cViewPr>
        <p:scale>
          <a:sx n="70" d="100"/>
          <a:sy n="70" d="100"/>
        </p:scale>
        <p:origin x="-154" y="-115"/>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1" d="100"/>
          <a:sy n="71" d="100"/>
        </p:scale>
        <p:origin x="265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BE6BFE-3CFF-4C6C-9E53-184BBC69E5E5}" type="datetimeFigureOut">
              <a:rPr lang="en-US" smtClean="0"/>
              <a:t>8/27/2019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88375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5C1D3-7D3C-7345-81B7-83ECE6346BB3}" type="datetimeFigureOut">
              <a:rPr lang="en-US" smtClean="0"/>
              <a:t>8/27/2019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38505-BB72-D04B-9DD4-A82E2BFC5914}" type="slidenum">
              <a:rPr lang="en-US" smtClean="0"/>
              <a:t>‹#›</a:t>
            </a:fld>
            <a:endParaRPr lang="en-US" dirty="0"/>
          </a:p>
        </p:txBody>
      </p:sp>
    </p:spTree>
    <p:extLst>
      <p:ext uri="{BB962C8B-B14F-4D97-AF65-F5344CB8AC3E}">
        <p14:creationId xmlns:p14="http://schemas.microsoft.com/office/powerpoint/2010/main" val="1717100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7_Section Header">
    <p:bg>
      <p:bgPr>
        <a:solidFill>
          <a:schemeClr val="tx2"/>
        </a:solidFill>
        <a:effectLst/>
      </p:bgPr>
    </p:bg>
    <p:spTree>
      <p:nvGrpSpPr>
        <p:cNvPr id="1" name=""/>
        <p:cNvGrpSpPr/>
        <p:nvPr/>
      </p:nvGrpSpPr>
      <p:grpSpPr>
        <a:xfrm>
          <a:off x="0" y="0"/>
          <a:ext cx="0" cy="0"/>
          <a:chOff x="0" y="0"/>
          <a:chExt cx="0" cy="0"/>
        </a:xfrm>
      </p:grpSpPr>
      <p:sp>
        <p:nvSpPr>
          <p:cNvPr id="14" name="Rectangle 13"/>
          <p:cNvSpPr/>
          <p:nvPr userDrawn="1"/>
        </p:nvSpPr>
        <p:spPr>
          <a:xfrm>
            <a:off x="0" y="6369538"/>
            <a:ext cx="12192000" cy="488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92397" y="1480369"/>
            <a:ext cx="9972231" cy="2105341"/>
          </a:xfrm>
          <a:prstGeom prst="rect">
            <a:avLst/>
          </a:prstGeom>
        </p:spPr>
        <p:txBody>
          <a:bodyPr anchor="b">
            <a:noAutofit/>
          </a:bodyPr>
          <a:lstStyle>
            <a:lvl1pPr>
              <a:defRPr sz="5000">
                <a:solidFill>
                  <a:schemeClr val="bg1"/>
                </a:solidFill>
                <a:latin typeface="+mn-lt"/>
              </a:defRPr>
            </a:lvl1pPr>
          </a:lstStyle>
          <a:p>
            <a:r>
              <a:rPr lang="en-US"/>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1707" y="4234365"/>
            <a:ext cx="3644318" cy="1647776"/>
          </a:xfrm>
          <a:prstGeom prst="rect">
            <a:avLst/>
          </a:prstGeom>
        </p:spPr>
      </p:pic>
      <p:sp>
        <p:nvSpPr>
          <p:cNvPr id="9" name="Subtitle 2"/>
          <p:cNvSpPr>
            <a:spLocks noGrp="1"/>
          </p:cNvSpPr>
          <p:nvPr>
            <p:ph type="subTitle" idx="1" hasCustomPrompt="1"/>
          </p:nvPr>
        </p:nvSpPr>
        <p:spPr>
          <a:xfrm>
            <a:off x="792396" y="3686525"/>
            <a:ext cx="6097376" cy="325793"/>
          </a:xfrm>
          <a:prstGeom prst="rect">
            <a:avLst/>
          </a:prstGeom>
        </p:spPr>
        <p:txBody>
          <a:bodyPr tIns="0" bIns="0" anchor="ctr">
            <a:noAutofit/>
          </a:bodyPr>
          <a:lstStyle>
            <a:lvl1pPr marL="0" indent="0" algn="l">
              <a:buNone/>
              <a:defRPr sz="2000" b="1"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Presenter/Author name</a:t>
            </a:r>
          </a:p>
        </p:txBody>
      </p:sp>
      <p:sp>
        <p:nvSpPr>
          <p:cNvPr id="12" name="Text Placeholder 9"/>
          <p:cNvSpPr>
            <a:spLocks noGrp="1"/>
          </p:cNvSpPr>
          <p:nvPr>
            <p:ph type="body" sz="quarter" idx="10" hasCustomPrompt="1"/>
          </p:nvPr>
        </p:nvSpPr>
        <p:spPr>
          <a:xfrm>
            <a:off x="792397" y="4056615"/>
            <a:ext cx="6096947" cy="298681"/>
          </a:xfrm>
          <a:prstGeom prst="rect">
            <a:avLst/>
          </a:prstGeom>
        </p:spPr>
        <p:txBody>
          <a:bodyPr tIns="0" bIns="0" anchor="ctr">
            <a:noAutofit/>
          </a:bodyPr>
          <a:lstStyle>
            <a:lvl1pPr marL="0" indent="0">
              <a:buFont typeface="+mj-lt"/>
              <a:buNone/>
              <a:defRPr sz="1800" b="1" baseline="0">
                <a:solidFill>
                  <a:schemeClr val="bg1"/>
                </a:solidFill>
                <a:latin typeface="+mj-lt"/>
              </a:defRPr>
            </a:lvl1pPr>
            <a:lvl2pPr marL="457200" indent="0">
              <a:buFont typeface="+mj-lt"/>
              <a:buNone/>
              <a:defRPr/>
            </a:lvl2pPr>
            <a:lvl3pPr marL="914400" indent="0">
              <a:buFont typeface="+mj-lt"/>
              <a:buNone/>
              <a:defRPr/>
            </a:lvl3pPr>
            <a:lvl4pPr marL="1371600" indent="0">
              <a:buFont typeface="+mj-lt"/>
              <a:buNone/>
              <a:defRPr/>
            </a:lvl4pPr>
            <a:lvl5pPr marL="1828800" indent="0">
              <a:buFont typeface="+mj-lt"/>
              <a:buNone/>
              <a:defRPr/>
            </a:lvl5pPr>
          </a:lstStyle>
          <a:p>
            <a:pPr lvl="0"/>
            <a:r>
              <a:rPr lang="en-US" dirty="0"/>
              <a:t>Presenter/Author Title</a:t>
            </a:r>
          </a:p>
        </p:txBody>
      </p:sp>
      <p:sp>
        <p:nvSpPr>
          <p:cNvPr id="13" name="Text Placeholder 9"/>
          <p:cNvSpPr>
            <a:spLocks noGrp="1"/>
          </p:cNvSpPr>
          <p:nvPr>
            <p:ph type="body" sz="quarter" idx="11" hasCustomPrompt="1"/>
          </p:nvPr>
        </p:nvSpPr>
        <p:spPr>
          <a:xfrm>
            <a:off x="792397" y="4409639"/>
            <a:ext cx="6096947" cy="222102"/>
          </a:xfrm>
          <a:prstGeom prst="rect">
            <a:avLst/>
          </a:prstGeom>
        </p:spPr>
        <p:txBody>
          <a:bodyPr tIns="0" bIns="0" anchor="ctr">
            <a:noAutofit/>
          </a:bodyPr>
          <a:lstStyle>
            <a:lvl1pPr marL="0" indent="0">
              <a:buFont typeface="+mj-lt"/>
              <a:buNone/>
              <a:defRPr sz="1600" b="0" baseline="0">
                <a:solidFill>
                  <a:schemeClr val="bg1"/>
                </a:solidFill>
                <a:latin typeface="+mj-lt"/>
              </a:defRPr>
            </a:lvl1pPr>
            <a:lvl2pPr marL="457200" indent="0">
              <a:buFont typeface="+mj-lt"/>
              <a:buNone/>
              <a:defRPr/>
            </a:lvl2pPr>
            <a:lvl3pPr marL="914400" indent="0">
              <a:buFont typeface="+mj-lt"/>
              <a:buNone/>
              <a:defRPr/>
            </a:lvl3pPr>
            <a:lvl4pPr marL="1371600" indent="0">
              <a:buFont typeface="+mj-lt"/>
              <a:buNone/>
              <a:defRPr/>
            </a:lvl4pPr>
            <a:lvl5pPr marL="1828800" indent="0">
              <a:buFont typeface="+mj-lt"/>
              <a:buNone/>
              <a:defRPr/>
            </a:lvl5pPr>
          </a:lstStyle>
          <a:p>
            <a:pPr lvl="0"/>
            <a:r>
              <a:rPr lang="en-US" dirty="0"/>
              <a:t>DAY, MONTH, DATE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665" y="6079389"/>
            <a:ext cx="1613302" cy="505764"/>
          </a:xfrm>
          <a:prstGeom prst="rect">
            <a:avLst/>
          </a:prstGeom>
        </p:spPr>
      </p:pic>
    </p:spTree>
    <p:extLst>
      <p:ext uri="{BB962C8B-B14F-4D97-AF65-F5344CB8AC3E}">
        <p14:creationId xmlns:p14="http://schemas.microsoft.com/office/powerpoint/2010/main" val="138206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endParaRPr lang="en-US" dirty="0"/>
          </a:p>
        </p:txBody>
      </p:sp>
      <p:sp>
        <p:nvSpPr>
          <p:cNvPr id="7" name="Content Placeholder 6"/>
          <p:cNvSpPr>
            <a:spLocks noGrp="1"/>
          </p:cNvSpPr>
          <p:nvPr>
            <p:ph sz="quarter" idx="12"/>
          </p:nvPr>
        </p:nvSpPr>
        <p:spPr>
          <a:xfrm>
            <a:off x="838200" y="1610469"/>
            <a:ext cx="10515600"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5772754" y="6554743"/>
            <a:ext cx="646493" cy="199717"/>
          </a:xfrm>
          <a:prstGeom prst="rect">
            <a:avLst/>
          </a:prstGeom>
        </p:spPr>
        <p:txBody>
          <a:bodyPr vert="horz" lIns="91440" tIns="45720" rIns="91440" bIns="45720" rtlCol="0" anchor="ctr"/>
          <a:lstStyle>
            <a:lvl1pPr algn="ctr">
              <a:defRPr sz="1100">
                <a:solidFill>
                  <a:schemeClr val="bg1"/>
                </a:solidFill>
              </a:defRPr>
            </a:lvl1pPr>
          </a:lstStyle>
          <a:p>
            <a:fld id="{25C4F4D4-6F9F-4101-B420-EAE9BABB75B0}" type="slidenum">
              <a:rPr lang="en-US" smtClean="0"/>
              <a:pPr/>
              <a:t>‹#›</a:t>
            </a:fld>
            <a:endParaRPr lang="en-US" dirty="0"/>
          </a:p>
        </p:txBody>
      </p:sp>
      <p:sp>
        <p:nvSpPr>
          <p:cNvPr id="3" name="Rectangle 2"/>
          <p:cNvSpPr/>
          <p:nvPr userDrawn="1"/>
        </p:nvSpPr>
        <p:spPr>
          <a:xfrm>
            <a:off x="6539697" y="6447099"/>
            <a:ext cx="5652304" cy="410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01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tx2"/>
        </a:solidFill>
        <a:effectLst/>
      </p:bgPr>
    </p:bg>
    <p:spTree>
      <p:nvGrpSpPr>
        <p:cNvPr id="1" name=""/>
        <p:cNvGrpSpPr/>
        <p:nvPr/>
      </p:nvGrpSpPr>
      <p:grpSpPr>
        <a:xfrm>
          <a:off x="0" y="0"/>
          <a:ext cx="0" cy="0"/>
          <a:chOff x="0" y="0"/>
          <a:chExt cx="0" cy="0"/>
        </a:xfrm>
      </p:grpSpPr>
      <p:sp>
        <p:nvSpPr>
          <p:cNvPr id="14" name="Rectangle 13"/>
          <p:cNvSpPr/>
          <p:nvPr userDrawn="1"/>
        </p:nvSpPr>
        <p:spPr>
          <a:xfrm>
            <a:off x="0" y="6395590"/>
            <a:ext cx="12192000" cy="462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20676" y="1270001"/>
            <a:ext cx="10796403" cy="2105341"/>
          </a:xfrm>
          <a:prstGeom prst="rect">
            <a:avLst/>
          </a:prstGeom>
        </p:spPr>
        <p:txBody>
          <a:bodyPr anchor="b">
            <a:noAutofit/>
          </a:bodyPr>
          <a:lstStyle>
            <a:lvl1pPr>
              <a:defRPr sz="5000">
                <a:solidFill>
                  <a:schemeClr val="bg1"/>
                </a:solidFill>
                <a:latin typeface="+mj-lt"/>
              </a:defRPr>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4341" y="3920705"/>
            <a:ext cx="3822738" cy="164777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665" y="6079389"/>
            <a:ext cx="1598434" cy="505764"/>
          </a:xfrm>
          <a:prstGeom prst="rect">
            <a:avLst/>
          </a:prstGeom>
        </p:spPr>
      </p:pic>
    </p:spTree>
    <p:extLst>
      <p:ext uri="{BB962C8B-B14F-4D97-AF65-F5344CB8AC3E}">
        <p14:creationId xmlns:p14="http://schemas.microsoft.com/office/powerpoint/2010/main" val="297984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Section Header">
    <p:bg>
      <p:bgPr>
        <a:solidFill>
          <a:schemeClr val="accent3"/>
        </a:solidFill>
        <a:effectLst/>
      </p:bgPr>
    </p:bg>
    <p:spTree>
      <p:nvGrpSpPr>
        <p:cNvPr id="1" name=""/>
        <p:cNvGrpSpPr/>
        <p:nvPr/>
      </p:nvGrpSpPr>
      <p:grpSpPr>
        <a:xfrm>
          <a:off x="0" y="0"/>
          <a:ext cx="0" cy="0"/>
          <a:chOff x="0" y="0"/>
          <a:chExt cx="0" cy="0"/>
        </a:xfrm>
      </p:grpSpPr>
      <p:sp>
        <p:nvSpPr>
          <p:cNvPr id="14" name="Rectangle 13"/>
          <p:cNvSpPr/>
          <p:nvPr userDrawn="1"/>
        </p:nvSpPr>
        <p:spPr>
          <a:xfrm>
            <a:off x="0" y="5773196"/>
            <a:ext cx="1219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20676" y="1270001"/>
            <a:ext cx="10796403" cy="2105341"/>
          </a:xfrm>
          <a:prstGeom prst="rect">
            <a:avLst/>
          </a:prstGeom>
        </p:spPr>
        <p:txBody>
          <a:bodyPr anchor="b">
            <a:noAutofit/>
          </a:bodyPr>
          <a:lstStyle>
            <a:lvl1pPr>
              <a:defRPr sz="5000">
                <a:solidFill>
                  <a:schemeClr val="bg1"/>
                </a:solidFill>
                <a:latin typeface="+mj-lt"/>
              </a:defRPr>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6" y="3920705"/>
            <a:ext cx="3904513" cy="164777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664" y="6079389"/>
            <a:ext cx="1568697" cy="505764"/>
          </a:xfrm>
          <a:prstGeom prst="rect">
            <a:avLst/>
          </a:prstGeom>
        </p:spPr>
      </p:pic>
      <p:pic>
        <p:nvPicPr>
          <p:cNvPr id="8" name="Picture 7">
            <a:extLst>
              <a:ext uri="{FF2B5EF4-FFF2-40B4-BE49-F238E27FC236}">
                <a16:creationId xmlns:a16="http://schemas.microsoft.com/office/drawing/2014/main" xmlns="" id="{9A11E86D-B67E-3D46-A106-057661F675C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3209" y="389404"/>
            <a:ext cx="1906235" cy="880598"/>
          </a:xfrm>
          <a:prstGeom prst="rect">
            <a:avLst/>
          </a:prstGeom>
        </p:spPr>
      </p:pic>
    </p:spTree>
    <p:extLst>
      <p:ext uri="{BB962C8B-B14F-4D97-AF65-F5344CB8AC3E}">
        <p14:creationId xmlns:p14="http://schemas.microsoft.com/office/powerpoint/2010/main" val="115327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Section Header">
    <p:bg>
      <p:bgPr>
        <a:solidFill>
          <a:schemeClr val="accent2"/>
        </a:solidFill>
        <a:effectLst/>
      </p:bgPr>
    </p:bg>
    <p:spTree>
      <p:nvGrpSpPr>
        <p:cNvPr id="1" name=""/>
        <p:cNvGrpSpPr/>
        <p:nvPr/>
      </p:nvGrpSpPr>
      <p:grpSpPr>
        <a:xfrm>
          <a:off x="0" y="0"/>
          <a:ext cx="0" cy="0"/>
          <a:chOff x="0" y="0"/>
          <a:chExt cx="0" cy="0"/>
        </a:xfrm>
      </p:grpSpPr>
      <p:sp>
        <p:nvSpPr>
          <p:cNvPr id="14" name="Rectangle 13"/>
          <p:cNvSpPr/>
          <p:nvPr userDrawn="1"/>
        </p:nvSpPr>
        <p:spPr>
          <a:xfrm>
            <a:off x="-8645" y="5753100"/>
            <a:ext cx="12200645" cy="1153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20676" y="1270001"/>
            <a:ext cx="10399016" cy="2105341"/>
          </a:xfrm>
          <a:prstGeom prst="rect">
            <a:avLst/>
          </a:prstGeom>
        </p:spPr>
        <p:txBody>
          <a:bodyPr anchor="b">
            <a:noAutofit/>
          </a:bodyPr>
          <a:lstStyle>
            <a:lvl1pPr>
              <a:defRPr sz="5000" b="0">
                <a:solidFill>
                  <a:srgbClr val="024D7C"/>
                </a:solidFill>
                <a:latin typeface="+mj-lt"/>
              </a:defRPr>
            </a:lvl1pPr>
          </a:lstStyle>
          <a:p>
            <a:r>
              <a:rPr lang="en-US"/>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4341" y="3920705"/>
            <a:ext cx="3822738" cy="1647776"/>
          </a:xfrm>
          <a:prstGeom prst="rect">
            <a:avLst/>
          </a:prstGeom>
        </p:spPr>
      </p:pic>
      <p:pic>
        <p:nvPicPr>
          <p:cNvPr id="8" name="Picture 7">
            <a:extLst>
              <a:ext uri="{FF2B5EF4-FFF2-40B4-BE49-F238E27FC236}">
                <a16:creationId xmlns:a16="http://schemas.microsoft.com/office/drawing/2014/main" xmlns="" id="{50CD5C91-2CA3-1545-9C0F-B6E84C4B68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665" y="6079389"/>
            <a:ext cx="1516658" cy="505764"/>
          </a:xfrm>
          <a:prstGeom prst="rect">
            <a:avLst/>
          </a:prstGeom>
        </p:spPr>
      </p:pic>
    </p:spTree>
    <p:extLst>
      <p:ext uri="{BB962C8B-B14F-4D97-AF65-F5344CB8AC3E}">
        <p14:creationId xmlns:p14="http://schemas.microsoft.com/office/powerpoint/2010/main" val="295549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1" y="6284872"/>
            <a:ext cx="2920721" cy="573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xmlns="" id="{2806BE6A-E0A2-EC44-987D-14E880753E34}"/>
              </a:ext>
            </a:extLst>
          </p:cNvPr>
          <p:cNvSpPr/>
          <p:nvPr userDrawn="1"/>
        </p:nvSpPr>
        <p:spPr>
          <a:xfrm>
            <a:off x="0" y="6369538"/>
            <a:ext cx="12192000" cy="488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xmlns="" id="{E23C90A8-D393-AB48-AD7A-F8CA5C549B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9319" y="2935378"/>
            <a:ext cx="2108789" cy="651078"/>
          </a:xfrm>
          <a:prstGeom prst="rect">
            <a:avLst/>
          </a:prstGeom>
        </p:spPr>
      </p:pic>
    </p:spTree>
    <p:extLst>
      <p:ext uri="{BB962C8B-B14F-4D97-AF65-F5344CB8AC3E}">
        <p14:creationId xmlns:p14="http://schemas.microsoft.com/office/powerpoint/2010/main" val="180823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0B347757-8F2A-BE4B-84B4-C83D0851F2A1}"/>
              </a:ext>
            </a:extLst>
          </p:cNvPr>
          <p:cNvSpPr>
            <a:spLocks noGrp="1"/>
          </p:cNvSpPr>
          <p:nvPr>
            <p:ph type="dt" sz="half" idx="10"/>
          </p:nvPr>
        </p:nvSpPr>
        <p:spPr/>
        <p:txBody>
          <a:bodyPr/>
          <a:lstStyle/>
          <a:p>
            <a:fld id="{A138E820-10A2-6747-9887-16788EEC57F6}" type="datetime1">
              <a:rPr lang="en-US" smtClean="0"/>
              <a:t>8/27/2019</a:t>
            </a:fld>
            <a:endParaRPr lang="en-US" dirty="0"/>
          </a:p>
        </p:txBody>
      </p:sp>
      <p:sp>
        <p:nvSpPr>
          <p:cNvPr id="4" name="Slide Number Placeholder 3">
            <a:extLst>
              <a:ext uri="{FF2B5EF4-FFF2-40B4-BE49-F238E27FC236}">
                <a16:creationId xmlns:a16="http://schemas.microsoft.com/office/drawing/2014/main" xmlns="" id="{220D1340-31A9-5748-9FB1-F01D19740BAD}"/>
              </a:ext>
            </a:extLst>
          </p:cNvPr>
          <p:cNvSpPr>
            <a:spLocks noGrp="1"/>
          </p:cNvSpPr>
          <p:nvPr>
            <p:ph type="sldNum" sz="quarter" idx="11"/>
          </p:nvPr>
        </p:nvSpPr>
        <p:spPr/>
        <p:txBody>
          <a:bodyPr/>
          <a:lstStyle/>
          <a:p>
            <a:fld id="{25C4F4D4-6F9F-4101-B420-EAE9BABB75B0}" type="slidenum">
              <a:rPr lang="en-US" smtClean="0"/>
              <a:pPr/>
              <a:t>‹#›</a:t>
            </a:fld>
            <a:endParaRPr lang="en-US" dirty="0"/>
          </a:p>
        </p:txBody>
      </p:sp>
      <p:sp>
        <p:nvSpPr>
          <p:cNvPr id="5" name="Rectangle 4">
            <a:extLst>
              <a:ext uri="{FF2B5EF4-FFF2-40B4-BE49-F238E27FC236}">
                <a16:creationId xmlns:a16="http://schemas.microsoft.com/office/drawing/2014/main" xmlns="" id="{F46696CF-7786-9640-A4AA-5DFA6CB7F2DD}"/>
              </a:ext>
            </a:extLst>
          </p:cNvPr>
          <p:cNvSpPr/>
          <p:nvPr userDrawn="1"/>
        </p:nvSpPr>
        <p:spPr>
          <a:xfrm flipH="1">
            <a:off x="0" y="6345044"/>
            <a:ext cx="12192000" cy="51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6332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838200" y="333483"/>
            <a:ext cx="10515600" cy="12769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type="body" idx="1"/>
          </p:nvPr>
        </p:nvSpPr>
        <p:spPr>
          <a:xfrm>
            <a:off x="838200" y="1610470"/>
            <a:ext cx="10515600" cy="40422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2"/>
          </p:nvPr>
        </p:nvSpPr>
        <p:spPr>
          <a:xfrm>
            <a:off x="8754629" y="6583318"/>
            <a:ext cx="2505388" cy="199717"/>
          </a:xfrm>
          <a:prstGeom prst="rect">
            <a:avLst/>
          </a:prstGeom>
        </p:spPr>
        <p:txBody>
          <a:bodyPr vert="horz" lIns="91440" tIns="45720" rIns="91440" bIns="45720" rtlCol="0" anchor="ctr"/>
          <a:lstStyle>
            <a:lvl1pPr algn="r">
              <a:defRPr sz="1100">
                <a:solidFill>
                  <a:schemeClr val="bg1"/>
                </a:solidFill>
              </a:defRPr>
            </a:lvl1pPr>
          </a:lstStyle>
          <a:p>
            <a:fld id="{49EB3211-C8BA-FC4C-BE60-A59A7A660D6A}" type="datetime1">
              <a:rPr lang="en-US" smtClean="0"/>
              <a:t>8/27/2019</a:t>
            </a:fld>
            <a:endParaRPr lang="en-US" dirty="0"/>
          </a:p>
        </p:txBody>
      </p:sp>
      <p:sp>
        <p:nvSpPr>
          <p:cNvPr id="17" name="Slide Number Placeholder 5"/>
          <p:cNvSpPr>
            <a:spLocks noGrp="1"/>
          </p:cNvSpPr>
          <p:nvPr>
            <p:ph type="sldNum" sz="quarter" idx="4"/>
          </p:nvPr>
        </p:nvSpPr>
        <p:spPr>
          <a:xfrm>
            <a:off x="11260016" y="6583318"/>
            <a:ext cx="646493" cy="199717"/>
          </a:xfrm>
          <a:prstGeom prst="rect">
            <a:avLst/>
          </a:prstGeom>
        </p:spPr>
        <p:txBody>
          <a:bodyPr vert="horz" lIns="91440" tIns="45720" rIns="91440" bIns="45720" rtlCol="0" anchor="ctr"/>
          <a:lstStyle>
            <a:lvl1pPr algn="r">
              <a:defRPr sz="1100">
                <a:solidFill>
                  <a:schemeClr val="bg1"/>
                </a:solidFill>
              </a:defRPr>
            </a:lvl1pPr>
          </a:lstStyle>
          <a:p>
            <a:fld id="{25C4F4D4-6F9F-4101-B420-EAE9BABB75B0}" type="slidenum">
              <a:rPr lang="en-US" smtClean="0"/>
              <a:pPr/>
              <a:t>‹#›</a:t>
            </a:fld>
            <a:endParaRPr lang="en-US" dirty="0"/>
          </a:p>
        </p:txBody>
      </p:sp>
      <p:sp>
        <p:nvSpPr>
          <p:cNvPr id="9" name="Rectangle 8"/>
          <p:cNvSpPr/>
          <p:nvPr userDrawn="1"/>
        </p:nvSpPr>
        <p:spPr>
          <a:xfrm>
            <a:off x="0" y="6417425"/>
            <a:ext cx="12192000" cy="4634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5560" y="6510312"/>
            <a:ext cx="852656" cy="272723"/>
          </a:xfrm>
          <a:prstGeom prst="rect">
            <a:avLst/>
          </a:prstGeom>
        </p:spPr>
      </p:pic>
      <p:pic>
        <p:nvPicPr>
          <p:cNvPr id="11" name="Picture 10">
            <a:extLst>
              <a:ext uri="{FF2B5EF4-FFF2-40B4-BE49-F238E27FC236}">
                <a16:creationId xmlns:a16="http://schemas.microsoft.com/office/drawing/2014/main" xmlns="" id="{445FF2EC-432F-9142-A382-27D9B4C3A68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45754" y="6511209"/>
            <a:ext cx="635355" cy="293506"/>
          </a:xfrm>
          <a:prstGeom prst="rect">
            <a:avLst/>
          </a:prstGeom>
        </p:spPr>
      </p:pic>
    </p:spTree>
    <p:extLst>
      <p:ext uri="{BB962C8B-B14F-4D97-AF65-F5344CB8AC3E}">
        <p14:creationId xmlns:p14="http://schemas.microsoft.com/office/powerpoint/2010/main" val="60302302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3" r:id="rId3"/>
    <p:sldLayoutId id="2147483728" r:id="rId4"/>
    <p:sldLayoutId id="2147483727" r:id="rId5"/>
    <p:sldLayoutId id="2147483717" r:id="rId6"/>
    <p:sldLayoutId id="2147483729" r:id="rId7"/>
  </p:sldLayoutIdLst>
  <p:hf hdr="0" ftr="0" dt="0"/>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92397" y="1338146"/>
            <a:ext cx="10087806" cy="1636448"/>
          </a:xfrm>
        </p:spPr>
        <p:txBody>
          <a:bodyPr/>
          <a:lstStyle/>
          <a:p>
            <a:r>
              <a:rPr lang="en-US" spc="-1" dirty="0" smtClean="0">
                <a:solidFill>
                  <a:srgbClr val="FFFFFF"/>
                </a:solidFill>
                <a:ea typeface="DejaVu Sans"/>
              </a:rPr>
              <a:t>Analytics in Experience Analysis</a:t>
            </a:r>
            <a:endParaRPr lang="en-US" spc="-1" dirty="0">
              <a:latin typeface="Arial"/>
            </a:endParaRPr>
          </a:p>
        </p:txBody>
      </p:sp>
      <p:sp>
        <p:nvSpPr>
          <p:cNvPr id="9" name="Text Placeholder 8"/>
          <p:cNvSpPr>
            <a:spLocks noGrp="1"/>
          </p:cNvSpPr>
          <p:nvPr>
            <p:ph type="body" sz="quarter" idx="10"/>
          </p:nvPr>
        </p:nvSpPr>
        <p:spPr/>
        <p:txBody>
          <a:bodyPr/>
          <a:lstStyle/>
          <a:p>
            <a:r>
              <a:rPr lang="en-US" dirty="0" smtClean="0"/>
              <a:t>Brian D. Holland, FSA, MAAA</a:t>
            </a:r>
            <a:endParaRPr lang="en-US" dirty="0"/>
          </a:p>
        </p:txBody>
      </p:sp>
      <p:sp>
        <p:nvSpPr>
          <p:cNvPr id="10" name="Text Placeholder 9"/>
          <p:cNvSpPr>
            <a:spLocks noGrp="1"/>
          </p:cNvSpPr>
          <p:nvPr>
            <p:ph type="body" sz="quarter" idx="11"/>
          </p:nvPr>
        </p:nvSpPr>
        <p:spPr>
          <a:xfrm>
            <a:off x="792397" y="4542988"/>
            <a:ext cx="6096947" cy="949440"/>
          </a:xfrm>
        </p:spPr>
        <p:txBody>
          <a:bodyPr/>
          <a:lstStyle/>
          <a:p>
            <a:pPr>
              <a:spcBef>
                <a:spcPts val="1001"/>
              </a:spcBef>
            </a:pPr>
            <a:r>
              <a:rPr lang="en-US" spc="-1" dirty="0" smtClean="0">
                <a:solidFill>
                  <a:srgbClr val="FFFFFF"/>
                </a:solidFill>
                <a:ea typeface="DejaVu Sans"/>
              </a:rPr>
              <a:t>Valuation  Actuary Symposium</a:t>
            </a:r>
          </a:p>
          <a:p>
            <a:pPr>
              <a:spcBef>
                <a:spcPts val="1001"/>
              </a:spcBef>
            </a:pPr>
            <a:r>
              <a:rPr lang="en-US" dirty="0"/>
              <a:t>Session 76 - How to Use Predictive Modeling to Better Manage Your Life Insurance </a:t>
            </a:r>
            <a:r>
              <a:rPr lang="en-US" dirty="0" smtClean="0"/>
              <a:t>Inforce</a:t>
            </a:r>
            <a:endParaRPr lang="en-US" spc="-1" dirty="0" smtClean="0">
              <a:solidFill>
                <a:srgbClr val="FFFFFF"/>
              </a:solidFill>
              <a:ea typeface="DejaVu Sans"/>
            </a:endParaRPr>
          </a:p>
          <a:p>
            <a:pPr>
              <a:spcBef>
                <a:spcPts val="1001"/>
              </a:spcBef>
            </a:pPr>
            <a:r>
              <a:rPr lang="en-US" spc="-1" dirty="0" smtClean="0">
                <a:solidFill>
                  <a:srgbClr val="FFFFFF"/>
                </a:solidFill>
                <a:latin typeface="Arial"/>
              </a:rPr>
              <a:t>August 27, 2019</a:t>
            </a:r>
            <a:endParaRPr lang="en-US" spc="-1" dirty="0">
              <a:latin typeface="Arial"/>
            </a:endParaRPr>
          </a:p>
        </p:txBody>
      </p:sp>
    </p:spTree>
    <p:extLst>
      <p:ext uri="{BB962C8B-B14F-4D97-AF65-F5344CB8AC3E}">
        <p14:creationId xmlns:p14="http://schemas.microsoft.com/office/powerpoint/2010/main" val="236129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that covariance-type component</a:t>
            </a:r>
            <a:endParaRPr lang="en-US" dirty="0"/>
          </a:p>
        </p:txBody>
      </p:sp>
      <p:sp>
        <p:nvSpPr>
          <p:cNvPr id="3" name="Content Placeholder 2"/>
          <p:cNvSpPr>
            <a:spLocks noGrp="1"/>
          </p:cNvSpPr>
          <p:nvPr>
            <p:ph sz="quarter" idx="12"/>
          </p:nvPr>
        </p:nvSpPr>
        <p:spPr/>
        <p:txBody>
          <a:bodyPr>
            <a:normAutofit lnSpcReduction="10000"/>
          </a:bodyPr>
          <a:lstStyle/>
          <a:p>
            <a:r>
              <a:rPr lang="en-US" dirty="0" smtClean="0"/>
              <a:t>If both the ratio and the weight for a cell increase, that pushes the overall ratio even more.</a:t>
            </a:r>
          </a:p>
          <a:p>
            <a:r>
              <a:rPr lang="en-US" dirty="0" smtClean="0"/>
              <a:t>If both decrease: ditto</a:t>
            </a:r>
          </a:p>
          <a:p>
            <a:r>
              <a:rPr lang="en-US" dirty="0" smtClean="0"/>
              <a:t>If they move in opposite directions: overall ratio drops</a:t>
            </a:r>
          </a:p>
          <a:p>
            <a:r>
              <a:rPr lang="en-US" dirty="0" smtClean="0"/>
              <a:t>If one doesn’t move: no impact</a:t>
            </a:r>
          </a:p>
          <a:p>
            <a:r>
              <a:rPr lang="en-US" dirty="0" smtClean="0"/>
              <a:t>Other notes:</a:t>
            </a:r>
          </a:p>
          <a:p>
            <a:pPr lvl="1"/>
            <a:r>
              <a:rPr lang="en-US" dirty="0" smtClean="0"/>
              <a:t>Aggregation level matters.</a:t>
            </a:r>
          </a:p>
          <a:p>
            <a:pPr lvl="1"/>
            <a:r>
              <a:rPr lang="en-US" dirty="0" smtClean="0"/>
              <a:t>Cells with exposure in one year but not the other have an undefined A/Table.</a:t>
            </a:r>
          </a:p>
          <a:p>
            <a:pPr lvl="2"/>
            <a:r>
              <a:rPr lang="en-US" dirty="0" smtClean="0"/>
              <a:t>I’m using the other year’s A/Table in that case to avoid some arbitrary impact.</a:t>
            </a:r>
          </a:p>
          <a:p>
            <a:pPr lvl="1"/>
            <a:r>
              <a:rPr lang="en-US" dirty="0" smtClean="0"/>
              <a:t>There’s room for more work: where certain odd years moved for example.</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10</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477" y="653142"/>
            <a:ext cx="2233185" cy="70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376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11</a:t>
            </a:fld>
            <a:endParaRPr lang="en-US" dirty="0"/>
          </a:p>
        </p:txBody>
      </p:sp>
      <p:sp>
        <p:nvSpPr>
          <p:cNvPr id="3" name="CustomShape 1"/>
          <p:cNvSpPr/>
          <p:nvPr/>
        </p:nvSpPr>
        <p:spPr>
          <a:xfrm>
            <a:off x="838080" y="333360"/>
            <a:ext cx="10514520" cy="67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0" strike="noStrike" spc="-1" dirty="0" smtClean="0">
                <a:solidFill>
                  <a:srgbClr val="000000"/>
                </a:solidFill>
                <a:latin typeface="Calibri"/>
                <a:ea typeface="DejaVu Sans"/>
              </a:rPr>
              <a:t>All products: sequential rollforward</a:t>
            </a:r>
            <a:endParaRPr lang="en-US" sz="4000" b="0" strike="noStrike" spc="-1" dirty="0">
              <a:latin typeface="Arial"/>
            </a:endParaRPr>
          </a:p>
        </p:txBody>
      </p:sp>
      <p:sp>
        <p:nvSpPr>
          <p:cNvPr id="6" name="CustomShape 3"/>
          <p:cNvSpPr/>
          <p:nvPr/>
        </p:nvSpPr>
        <p:spPr>
          <a:xfrm>
            <a:off x="7680959" y="1371600"/>
            <a:ext cx="4075611" cy="162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smtClean="0">
                <a:solidFill>
                  <a:srgbClr val="000000"/>
                </a:solidFill>
                <a:latin typeface="Arial"/>
                <a:ea typeface="DejaVu Sans"/>
              </a:rPr>
              <a:t>Change one, then the other.</a:t>
            </a:r>
          </a:p>
          <a:p>
            <a:pPr>
              <a:lnSpc>
                <a:spcPct val="100000"/>
              </a:lnSpc>
            </a:pPr>
            <a:r>
              <a:rPr lang="en-US" b="1" spc="-1" dirty="0" smtClean="0">
                <a:solidFill>
                  <a:srgbClr val="000000"/>
                </a:solidFill>
                <a:latin typeface="Arial"/>
                <a:ea typeface="DejaVu Sans"/>
              </a:rPr>
              <a:t>Covariance term lands in 2</a:t>
            </a:r>
            <a:r>
              <a:rPr lang="en-US" b="1" spc="-1" baseline="30000" dirty="0" smtClean="0">
                <a:solidFill>
                  <a:srgbClr val="000000"/>
                </a:solidFill>
                <a:latin typeface="Arial"/>
                <a:ea typeface="DejaVu Sans"/>
              </a:rPr>
              <a:t>nd</a:t>
            </a:r>
            <a:r>
              <a:rPr lang="en-US" b="1" spc="-1" dirty="0" smtClean="0">
                <a:solidFill>
                  <a:srgbClr val="000000"/>
                </a:solidFill>
                <a:latin typeface="Arial"/>
                <a:ea typeface="DejaVu Sans"/>
              </a:rPr>
              <a:t> step.</a:t>
            </a:r>
            <a:endParaRPr lang="en-US" sz="1800" b="1" strike="noStrike" spc="-1" dirty="0" smtClean="0">
              <a:solidFill>
                <a:srgbClr val="000000"/>
              </a:solidFill>
              <a:latin typeface="Arial"/>
              <a:ea typeface="DejaVu Sans"/>
            </a:endParaRPr>
          </a:p>
          <a:p>
            <a:pPr>
              <a:lnSpc>
                <a:spcPct val="100000"/>
              </a:lnSpc>
            </a:pPr>
            <a:endParaRPr lang="en-US" sz="1800" b="0" strike="noStrike" spc="-1" dirty="0" smtClean="0">
              <a:solidFill>
                <a:srgbClr val="000000"/>
              </a:solidFill>
              <a:latin typeface="Arial"/>
              <a:ea typeface="DejaVu Sans"/>
            </a:endParaRPr>
          </a:p>
          <a:p>
            <a:pPr>
              <a:lnSpc>
                <a:spcPct val="100000"/>
              </a:lnSpc>
            </a:pPr>
            <a:r>
              <a:rPr lang="en-US" sz="1800" b="0" strike="noStrike" spc="-1" dirty="0" smtClean="0">
                <a:solidFill>
                  <a:srgbClr val="000000"/>
                </a:solidFill>
                <a:latin typeface="Arial"/>
                <a:ea typeface="DejaVu Sans"/>
              </a:rPr>
              <a:t>From </a:t>
            </a:r>
            <a:r>
              <a:rPr lang="en-US" sz="1800" b="0" strike="noStrike" spc="-1" dirty="0">
                <a:solidFill>
                  <a:srgbClr val="000000"/>
                </a:solidFill>
                <a:latin typeface="Arial"/>
                <a:ea typeface="DejaVu Sans"/>
              </a:rPr>
              <a:t>2009-2010 big changes in mix lead to odd </a:t>
            </a:r>
            <a:r>
              <a:rPr lang="en-US" sz="1800" b="0" strike="noStrike" spc="-1" dirty="0" smtClean="0">
                <a:solidFill>
                  <a:srgbClr val="000000"/>
                </a:solidFill>
                <a:latin typeface="Arial"/>
                <a:ea typeface="DejaVu Sans"/>
              </a:rPr>
              <a:t>results: </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Arial"/>
                <a:ea typeface="DejaVu Sans"/>
              </a:rPr>
              <a:t>In 2015 (from 2014 study to 2015 study) the A/15VBT went up, had been going down. </a:t>
            </a:r>
            <a:endParaRPr lang="en-US" sz="1800" b="0" strike="noStrike" spc="-1" dirty="0" smtClean="0">
              <a:solidFill>
                <a:srgbClr val="000000"/>
              </a:solidFill>
              <a:latin typeface="Arial"/>
              <a:ea typeface="DejaVu Sans"/>
            </a:endParaRPr>
          </a:p>
          <a:p>
            <a:pPr>
              <a:lnSpc>
                <a:spcPct val="100000"/>
              </a:lnSpc>
            </a:pPr>
            <a:endParaRPr lang="en-US" spc="-1" dirty="0">
              <a:solidFill>
                <a:srgbClr val="000000"/>
              </a:solidFill>
              <a:latin typeface="Arial"/>
            </a:endParaRPr>
          </a:p>
          <a:p>
            <a:pPr>
              <a:lnSpc>
                <a:spcPct val="100000"/>
              </a:lnSpc>
            </a:pPr>
            <a:r>
              <a:rPr lang="en-US" sz="1800" b="0" strike="noStrike" spc="-1" dirty="0" smtClean="0">
                <a:solidFill>
                  <a:srgbClr val="000000"/>
                </a:solidFill>
                <a:latin typeface="Arial"/>
              </a:rPr>
              <a:t>Explanations for 2014-5?</a:t>
            </a:r>
          </a:p>
          <a:p>
            <a:pPr marL="285750" indent="-285750">
              <a:lnSpc>
                <a:spcPct val="100000"/>
              </a:lnSpc>
              <a:buFontTx/>
              <a:buChar char="-"/>
            </a:pPr>
            <a:r>
              <a:rPr lang="en-US" spc="-1" dirty="0" smtClean="0">
                <a:solidFill>
                  <a:srgbClr val="000000"/>
                </a:solidFill>
                <a:latin typeface="Arial"/>
              </a:rPr>
              <a:t>Slower mortality improvement?</a:t>
            </a:r>
          </a:p>
          <a:p>
            <a:pPr marL="285750" indent="-285750">
              <a:lnSpc>
                <a:spcPct val="100000"/>
              </a:lnSpc>
              <a:buFontTx/>
              <a:buChar char="-"/>
            </a:pPr>
            <a:r>
              <a:rPr lang="en-US" sz="1800" b="0" strike="noStrike" spc="-1" dirty="0" smtClean="0">
                <a:solidFill>
                  <a:srgbClr val="000000"/>
                </a:solidFill>
                <a:latin typeface="Arial"/>
              </a:rPr>
              <a:t>Changed company mix?</a:t>
            </a:r>
            <a:endParaRPr lang="en-US" sz="1800" b="0" strike="noStrike" spc="-1" dirty="0">
              <a:latin typeface="Arial"/>
            </a:endParaRPr>
          </a:p>
        </p:txBody>
      </p:sp>
      <p:sp>
        <p:nvSpPr>
          <p:cNvPr id="2" name="AutoShape 2" descr="data:image/png;base64,iVBORw0KGgoAAAANSUhEUgAAAxUAAAIoCAYAAAAfjsbNAAAABHNCSVQICAgIfAhkiAAAAAlwSFlzAAAXEQAAFxEByibzPwAAADh0RVh0U29mdHdhcmUAbWF0cGxvdGxpYiB2ZXJzaW9uMy4xLjAsIGh0dHA6Ly9tYXRwbG90bGliLm9yZy+17YcXAAAgAElEQVR4nOzdeVhUZfvA8e8MMCCguCDigoKGC4miqKjhgru+4pa5luFPXMrMtDR3TW3B3QLTxLUMN141wRR3kdTEDM0tTEANQTYVIdY5vz/mnUkCzQUB5f5cFxd1Zs6Z55njDOc+z/Pct0pRFAUhhBBCCCGEeErq4m6AEEIIIYQQ4sUmQYUQQgghhBDimUhQIYQQQgghhHgmElQIIYQQQgghnokEFUIIIYQQQohnIkGFEEIIIYQQ4plIUCGEEEIIIYR4JhJUCCGEEEIIIZ6JBBVCCCGEEEKIZyJBhRBCCCGEEOKZSFAhhBBCCCGEeCYSVAghhBBCCCGeiQQVQgghhBBCiGciQYUQQgghhBDimUhQIYQQQgghhHgmElQIIYQQQgghnokEFUIIIYQQQohnIkGFEEIIIYQQ4plIUCGKRVZWVnE3QQghhBBCFBIJKkSR+/jjjwkKCgJAUZRibo0QQgghhHhWElSIInX37l02b97MkSNHAAkqhBBCCCFeBhJUiCJlZWWFk5MTFy5cAECtln+CQgghhBAvOrmiE0VGq9UC0L9/f86fP8/ly5eLuUVCCCGEEKIwGBd3A8TLT1EUVCqVYVSiXr16JCUlcePGDerXr2+YAqVSqbh8+TJxcXFYWFhQr149ypUrl+cYQgghhBCi5JGRCvHc6YOB3NxcFEWhRYsW1KtXj5CQEMN2lUpFQEAAzZs3p0ePHri5udGzZ0+2bduW5xhCCCGEEKLkkZEK8dwEBQURFxdHmTJl6NChA1WrVgVAo9FQt25djh8/DoCxsTEnT57krbfeYsKECXTt2pXbt2/z/vvvM2XKFIyMjOjXr19xdkUIIYQQQjyCBBXiuZg8eTKLFi0y/H/lypVZt24dnTp1QqPR4OnpybRp04iKisLBwYHDhw9jY2PDe++9R61atQCoXr063bp1w9/fn549e2JiYiIjFkIIIYQQJZBMfxKFbvv27SxatIjOnTuzb98+li5dioODAwMHDmTv3r0AuLq6kpCQwK+//gqAqakpqampxMXFAbrieO3ateO9995j7969REVFSUAhhBBCCFFCSVAhCt2NGzcAeP/99+ncuTPjx49n+fLlNGzYEG9vb2JiYnBycuLVV1/l1KlTADg7O5OWloa/vz/Xrl1Do9EAkJKSgrGxsdSzEEIIIYQowSSoEIVOHxBYWFgAusxNbm5ueHl5kZiYyLFjx9BoNLi4uBgqa3fu3JnZs2ezfv16PvjgAzZu3Mi8efMIDAzE0dGRypUrF1t/hBBCCCHEo8maClFo9Glf27dvT82aNRk7dizHjh2jUqVKALi7uwMQHR0NwGuvvcaBAwe4fv06NWvW5MMPP8TExIQZM2YYgo2aNWuybds2wzGEEEIIIUTJIyMVotDo1zw0aNCAMWPGcP36dbp06cJPP/3EpUuX+OyzzzA1NaVNmzYAeHh4kJKSwtGjRwGwtLRk2rRpnDhxgu+//56NGzdy/PhxnJyciq1PpcXdu3eLuwlCCCGEeIHJSIV4Jr///juxsbH8+eeftG/fnipVqmBsbMxHH31EVlYW/v7+uLu7G9ZFeHt7G4IEGxsb7O3tuXTpEqCrV2FkZISbmxtubm7F2a1SZdKkSdSoUYPx48ej1WoNRQqFEEIIIR6XSpEVsOIpLVy4kJUrVxIVFQVAjRo1mDNnDv3796dcuXJotVoiIiI4cOAAMTExeHh44O7uTpUqVQzH8Pb25uTJk5w4cYKyZcsWV1dKtebNm1O9enV27twplcuFEEII8VRkpEI8lUmTJrF48WJq1qzJxIkTuXTpEkeOHGHWrFm4urrSuHFj1Go1TZo0oUmTJvn2198Rb9KkCbt27eKvv/6SoKKYuLi4cPr0aUAqlwshhBDi6cg8B/HEvvrqKxYvXoynpyc//PADixYtIjAwkMmTJxMbG4u/vz+gm86Um5sL6BZxPzgopp9i07dvX/766y9+/PHHou9IKac/H/379+fq1auGCuf/fPxh+wkhhBBC6ElQIZ5ISkoKmzZtwsbGhrlz59KoUSNycnIwMzNjzJgxVK9e3ZCpycjICCMjI0B3B7ygu+BWVlaYmZlx+fLlIu1HaaYPCvTnw87OjtzcXGJiYgDdKJJ+GtS5c+fYtm0be/fu5dq1a4b9JLAQQgghxIMkqBBPJD4+np9//hl3d3caN25Mdna24eI0NTWVe/fucfnyZb766iu8vb0JDAw0XIz+k6IoWFhYMG7cOIYOHVqU3SjV9OdLq9UC4OTkhJubG7t27SI7OxutVotKpSIgIIAWLVrg7e1Njx496NatG8uXL89zDCGEEEIIkDUV4gnpL0R///13UlJSqFChAgBJSUl88cUXpKamcubMGYKDg0lLS+O7777Dw8ODuXPn0rx58zzH0l+YzpgxwzCiIZ6fzZs3ExMTg1arpU+fPjRo0MDwWIMGDdi/fz8mJiYA/PLLL3h5efH+++8zZMgQkpKSmDRpEnPnzsXY2JixY8cWVzeEEEIIUQJJ9ifxxFq3bs3Jkyfp3bs3s2fPJicnhyVLlrB582batWvH1KlTqVatGuHh4WzevJmQkBA6d+7MypUrcXBwKO7ml0qTJ09m0aJFhqlL5ubmLFy4kNdffx0bGxsOHz6Mp6cn+/fvp1WrVnzzzTdMnTqV48ePG4KP8PBw+vfvT9myZTlw4ECeLF5CCCGEKN1kpEI8Nn0dCT8/P4YPH86uXbsICgoyzMF3d3dn3759aDQaAOrXr0/Tpk3JysoiNDSUX3/9FQcHB0lbWsSCg4NZtGgRnTp1YtasWdy6dYuAgAA++OADsrKyGD9+PLVq1SInJ4eIiAhatWqFlZUV9+7d448//qBBgwbk5OTQrFkzJkyYwIQJE4iJiZGgQgghhBAGElSIx6afotSkSRP27dvHwoULSUxMxMnJiS1btjBkyBA0Go0h+DA2NsbZ2ZkOHTpw5MgRgoOD6du3bzH3ovRJSkoCwMvLC3d3dwBatmyJkZERM2fOpEOHDjg7O+Pu7s6RI0cYM2YMtWvXxsTEhC+//JIqVaoYpq7duHEDgJycnOLpjBBCCCFKJAkqxBNTFIUqVaqwaNEiAGJiYpgyZQrVqlUD/l4rkZ2djYmJCa1btwYw1KGQUYqipR85yszMBHQjTnZ2dgwbNozAwEB++OEHnJ2dady4MZs3byYzM5PmzZuzfPlyRo8eTUJCAm+++SaJiYmsWbMGBwcHXnnlleLskhBCCCFKGMn+JJ7YP4OC27dvA7Bz505SU1NRq9VkZmYaFv1u374d0BVZA6lzUFT073PHjh1p0aIFM2bM4MaNG3lGnACSk5MNz8vMzOTs2bMAjBw5kjVr1hAdHc2kSZPw8fHB2tqa3bt3Y2NjUww9EkIIIURJJUGFeGY1a9akatWq7Nu3j3Xr1pGVlYWpqSkAX3/9NZs2baJx48Z07doVkJGK500f5OnfZ2tra95//32ysrJwd3dn8+bNhIWFMXXqVIyMjPDw8AB0QUZWVhZhYWGGYw0fPpyTJ09y8OBBdu/eTWhoKE5OTkXfKSGEEEKUaJL9STzU4yyoVhSF7OxsZsyYwVdffYWFhQVubm64u7tz5swZduzYQcWKFTl27FieFKbi+XjnnXeIj4/H19eXatWqGc6hVqtl48aN+Pn5cebMGQBMTEwYPnw4n3zyCVWqVCE3N5eOHTtiZ2fHt99+S05ODsbGMkNSCCGEEP9OggoBwLlz54iLiyMqKoo2bdpgb2+Pubn5Y2dq+uOPP1i0aBE7d+4kPj4eALVaTdOmTdm4cSP169d/3l0o9T788EOWLl1Kz549WbVqFVWrVgV0tUXUajWKopCYmEhwcDCxsbE0a9aMpk2bYm1tbTjGzJkz8ff357fffjNURhdCCCGE+DcSVDwBW1tb0tLSqFmzZnE3pVAlJiaSkpJCdnY2oFvYa2VlRaVKlVCrH3+GXE5ODllZWaSmpqJSqTAzM8Pc3FzudheBuLg4kpOTKVeuHJUrVzZMP9P7t+BQ/3hqaip//vkn9vb2mJmZPe9mi4fQZ1ATQgghisL169exsLAgLi7uqY8hV3tPIC0tzXDh/SJLS0sDwMLCgvj4eJKSkjA2NqZSpUpkZmaSkZFBcnIy5ubmWFhY/Ovx9BekxsbGGBsbY25u/ry78NJ48Fw8rYcFFA8GEvrf+m36ewn/fNzCwgKVSsX9+/dLZVBRGOfjWcXHxxs+j6W9pktJOB9CR85FySLno2R5Gc5Hdna2oR9PS4KKJ6Afobhw4UIxt+TZHDp0CIDLly/z3nvv0atXLz755BNcXFxISUlhx44deHt7069fP5YsWfLQ4+in1dy9excrKyuAPPPwS/sF0ePQn4sOHTo81f76StlDhgxh5syZ+aaZJSYmcufOHUxMTKhevfojR420Wi1arRYXFxeaNm3KunXrSt3d8mc9H4WhefPmVK9enZ07d5b6z1BJOB9CR85FySLno2R5Gc7Hq6+++szHkOxPpZCiKKSnpxMQEECFChWYP38+Li4uaLVaKlSoQNeuXbG1tS3wTrVWqzX8t1qtJiIiggEDBrB161aAPBetpfliqCgEBQWxaNEiTExM8PT0zBNQnD9/niVLltC8eXOaNWtGq1at6NSpE8ePH+f+/fsFHk+tVmNsbMz48eOZPHlyqQsoSgoXFxeio6MB+QwJIYR4cUhQUQqpVCpSUlIICwujcePGODs7k5OTYwgYjIyMyMjI4Nq1ayxcuJAxY8bg5+fH7du3UavV5ObmArpialu2bGH//v2MGDGCHTt2FGe3Sp3u3bszceJEtFotH330ET/99BMAYWFhTJo0icmTJ5OamoqDgwOmpqYcO3aMwYMH8/333z80sABdfYqGDRsWVTfE/+inpPXv35+rV69y/PjxAh9/2H5CCCFEcZLpT6VUmTJlsLW1JTk5mYyMDMOoxO3bt5k5cyZ37twhIiKC3bt3k5GRgaIorFmzhl27dmFnZ4dWq8XU1JRBgwZx6dIlDh06hLOzczH3qvTQL+RdsGABxsbGLFiwgDfeeIMvv/ySbdu2ERISwqxZsxg0aBAODg6kpqby2WefsXbtWubOnUv9+vVp27atYQqbKD76KU76UQk7Oztyc3OJiYnB3d0drVZrePzcuXNcuXKFsmXLUrduXWrXrm1YIyOjGkIIIYqTXE2UUhqNhjp16nDu3DmGDRtGaGgoJ06c4L333mPNmjW0bduWb775huPHj3Pw4EHatGnDr7/+iqenp2HEAqBRo0bMmzePS5cu8corrxRzr0oPIyMjcnNzUavVfPbZZ0yePJm4uDiGDBnC1q1bWbJkCXPmzKF+/fqYmppibW3N/PnzGTVqFLGxsUyZMoXMzEwJKEoAfTCgHyl0cnLCzc2NXbt2kZ2dbQgqAgICaNGiBd7e3vTo0YNu3bqxfPnyPMcQQgghiouMVJQCBd3FtLS0ZNWqVfTs2ZPt27ezc+dOQLfQ2s3Njb179+ZZUxEcHEz37t0JCwtj06ZNTJgwwXC3XKbKFA99YGFkZMRnn31Gbm4uK1eu5K233mLcuHEAeYrfmZubM3fuXP773/9y5coVbt68SZ06dYq5F6XX5s2biYmJQavV0qdPnzzFIRs0aMD+/fsxMTEB4JdffsHLy4v333+fIUOGkJSUxKRJk5g7dy7GxsaMHTu2uLohhBBCABJUlAoxMTGkpKSQkZFB+fLlDdudnJzYt28fW7du5ffff6dx48Zs3ryZN998EzMzM8MFa25uLpaWlgwbNoywsDDOnz8PIAt5S4AHAwsfHx8sLS1xdnY2nBt9MKlWq8nKykKj0VChQgWuXbtGQkKCYfqMKFr6rF36qUuffvopCxcu5PXXX8fGxoYBAwbw7bffcuLECVq1akV4eDiWlpb83//9nyH4WL16Nf3792flypX079+fKlWqFHOvhBBClGYy9+Elt3DhQnr06EGLFi147bXXaNmyJV988QW//fYb9+7dw9HRkenTp7NhwwaGDh1KeHi4oZLyPxeAOjg4AHkzQIni9+BUqNmzZ9OvX798z9FqtWg0GlQqFffu3aNRo0Y0atRIAopiEBwczKJFi+jUqRNHjx5ly5YtdOnShQ8++ICAgAAAatWqRU5ODhEREQBYWVlx7949/vjjD0A3otisWTMmTJjAhQsXiImJKbb+CCGEECAjFS+1qVOn4uPjg52dHcOHDycnJ4cdO3Zw4MABrly5QkpKCu+++y6VK1dGURTu3LkDQEhICIMGDcLY2DjPIu4ffvgBgJYtWwJSh6Ik+eeo0YPn5sHqzPPmzSMyMpKRI0fKuSsmSUlJAHh5eeHu7g7oPlNGRkbMnDmTDh064OzsjLu7O0eOHGHMmDHUrl0bExMTvvzyS6pUqULz5s0BuHHjBqALMoQoSoqiSOaxEkBu8pUsJeV8PJj8oyhJUPGS2rp1Kz4+Pnh4eLBs2TJDZqaJEyfyf//3f4SHh+Pr68u1a9fw8fHB1tYWc3Nzypcvz/r167G3t2fWrFmGgMLPz48NGzbg7OxMr169AFkcWtSeJIh78Hn6gMLX15cvv/ySmjVrMnXqVMqUKfNc2ikeTaPRALqUzKAL+uzs7Bg2bBiBgYH88MMPODs7G6YjZmZm0rx5c5YvX87o0aNJSEjgzTffJDExkTVr1uDg4CBJEkSRuX37NqmpqWRlZRV3U0o1feXmK1euFHNLBJTM86HRaChbtiyVKlUqsunqMv3pJXXq1ClAF0Q4OzujKAq5ubk0bNiQsWPHUrt2bZKSkti9ezeTJ08mPj4eOzs7Zs2ahUajYc6cOfTq1Yvx48fTp08fxo0bh0ajYfPmzVSrVq2Ye/fyO3fuHCEhIaxatYqLFy+Snp5umH//JLKzs7l+/TrvvvsukyZNQqPREBwcjL29/fNpuPhXHTt2pEWLFsyYMYMbN24YvuybNGkCQHJysuF5mZmZnD17FtDVD1mzZg3R0dFMmjQJHx8frK2t2b17NzY2NsXTGVGqlClThqSkJAkoSgALCwvDhawofiXxfGRlZZGUlMT169cN9cWeNxmpeAllZWXxyy+/oNFocHR0BHRDckZGRmi1Wuzs7PD29mbatGncuXOHrVu3Ym9vz/Tp0xk0aBDp6enMnz+foKAgQPdhcXNzY/369dSrV684u1YqLFiwgBUrVhAbG0tOTg6Ojo4MHTqUiRMnYmlp+djH0Wq1nD17lsmTJ3Ps2DHatm3L6tWrDf8mxPOnnyLyYOpea2tr3n//fcaPH4+7u7thiuLKlSsxMjLCw8MD0AUZWVlZhIWFGaYcDh8+nNatWxMbG0t6ejqurq7Y2toWS99E6aLRaNBoNBgZGVGlShUsLCwkJXUxunfvHgDlypUr5pYIKHnnQ6vVkpaWRnx8PBkZGSQlJRXJzScJKl5SJiYmZGVlERwcTN26dTEyMspzcVOhQgXMzMzo168fx48fJyAggD59+tC0aVM+/PBDunbtyv79+8nIyKBly5Y0adJEsssUgUmTJrF48WJq1KjBhAkTuHz5MuHh4fj5+eHu7k6HDh0e+1hqtRpHR0fGjh3LgAED6Nevn1yAFjGVSkVqairlypUzFBpUqVQMGjSIzMxMVqxYwZAhQwDdZ3bEiBGG9RI2NjY0bdqUX3/9FdCtmzA2NqZevXoS3IsiZ2xsjLGxMVWqVMHKyqq4m1Pq6f+WS2BXMpS086FWqw2f09jYWFJTUyWoEE9Ho9EwcOBAjh49ys6dO2nZsiWtWrVCpVIZ5nFnZWWRkZFBs2bNqFKlCkuXLmXFihX4+/tjamqKq6srrq6uxdyT0mXFihUsXrwYT09PPvnkE1xcXEhJSWHHjh14e3sTFBT0yKBCf9F69+5dw5dJhQoVDNmgJAVw0dqyZQuHDh0iODgYR0dH7OzsWLZsGRUrVkStVuPl5UXPnj0JDg4mNjaWZs2a0bRpU6ytrQHd+WrTpg3+/v4kJSUZsrIJUdT067mMjIxK3BQPIcTD6T+vWVlZRZJcp2SEVKLQ9ejRAxcXF0JDQ1myZAl79uwBwNTUlPv37/PVV18ZpkGNHTuWypUrs3fvXhITEyWjRxFTFIXU1FQCAgKoUKEC8+fPx8XFBa1WS4UKFejatSu2trZ5ihHqPZhpQq1WExERwYABA9i6dathu5GRkQQURWzatGkMHjyY1atXc+vWLU6fPs13331Hx44dDRmbACpXroyXlxfTpk2jS5cuhoBCf16bN29Oeno6t27dKpZ+CAF504uXlDuxQoh/9+DntSiu7eTb4SVVtWpV1q9fj6OjI4GBgQwePBhPT0969uzJ6NGjiY6O5t1330WtVlO7dm08PT2JjY0lISFBsjoVMZVKRXx8PGFhYTRu3BhnZ2dycnIMF5ZGRkZkZGRw7do1Fi5cyJgxY/Dz8+P27duo1WrDAqzMzEy2bNnC/v37GTFiBDt27CjObpVa8+bN44svvqBdu3bs37+fc+fOsXv3bpycnIiIiOCtt94iMzMz38L7gi7cOnfujImJCbt37y7yfgghhBBPQqY/vcQaNGhAUFAQs2fPZteuXQQHBwNQv359+vXrx9ixYzE3Nwcw/NZPjxJFy9LSEltbW5KTk/PUBrl9+zYzZ87kzp07REREsHv3bjIyMlAUhTVr1rBr1y7s7OzQarWYmpoyaNAgLl26xKFDhwxphEXRCQoKYvny5bRr1w5fX19effVVAF599VXD9LWff/6Z06dP4+7unieA/2cwr9VqMTExwdbWlkuXLuWpNyKEEEKUNBJUvOQcHR1Zu3YtkZGRREdHk5ubi4mJCSYmJnkyCV28eBF7e3tq165djK0tvczMzKhTpw5hYWEMGzaMcePGYWxszNKlS9m+fTtt27Zl3rx5WFpacvfuXWbPnk1oaCienp6EhIQYFmA1atSIefPm4efnV6Spf3O0OeTkajE11lBaB7ru379PQEAAKSkpzJgxwxBQgK4WRY0aNfDw8GDdunWcPXvWUPjuYdRqNWq1mvHjx9OqVSsJKIQQQpRoElSUAmZmZjg7OxvuXB86dChPBV5fX1+OHj3Km2++WeC8fVG4ClosVb58eVatWkXPnj3Zvn07O3fuBHQZf9zc3Ni7d2+ecxMcHEz37t0JCwtj06ZNTJgwwXAnu2HDhkXan6ws8PSdTOi1n1n/n20M6F61SF+/pEhOTubnn3+me/fudOzYMc9j+oDA3d2ddevWcfPmTeDvxfWPMnLkyOfTYCGEEKIQSVBRShkb6079ggULWLp0KTY2NsyYMcNQ7Vc8PzExMaSkpJCRkUFMTAy1atUCwMnJiX379rF161Z+//13Q0VlfbCnDxpyc3OxtLRk2LBhhIWFcf78eaDoszvdvw/+/jBv5yaSPZZCZXgr1BW7hoG0smtVpG0pCcqWLcuYMWOoXr36Q5+jT+mrX3gtSRGEKD3at2/P0aNHiYqKkgKk4qUkQUUpFR0dTc+ePdmzZw916tRh165d1KlTp7ib9dJbuHAh69atIzIyktzcXMzNzWndujWmpqY4Ozvj6OjI9OnTAYiPj+ejjz5i4sSJQP4LUAcHByBvBqiikJgIvr7w1VeQnAz0+MnwWJbpLdqtb4dvD19GuY4q0nYVtwoVKjBq1CjKli0LFDwipZ9eqB8p1BeklIw6QghR+Ozt7YmJiZEbOEVE/pKVUpaWllhZWTFu3Dj279+Pk5NTcTfppTd16lQ+/vhj0tLSGD58OF5eXqhUKg4cOMDIkSNZunQpCQkJgO6C9M6dOwCEhIQAutGljIwMw4jEDz/8AGCotvy8vzSvX4fx46FWLfjkk/8FFAB7fFHv9UOl6O5RZGuzGR00mpE/jCQzp3Qt/NcHFJB/4fWD21JTUwFd7nB9QLFz506uXLlSBK0UQgghCp+MVJRS1tbWrF69GpVKRZkyZYq7OS+9rVu34uPjg4eHB8uWLTOsb3nttddYtWoV4eHh+Pr6cu3aNXx8fLC1tcXc3Jzy5cuzfv167O3tmTVrlmFdhZ+fHxs2bMDZ2ZlevXoBBV/EFoYLF2DBAvj+e3hgKQ4AlpYwerSKCRPeJSq3Ef239ic+LR4A/7P+nL99nu0DtlOjXI3n0rYXyYMjSikpKWi1WsN0ww0bNjBy5EhcXFw4fvy4TEMUQgjxwpGRilLM3NxcAooicurUKQAmTpyIs7MziqKQm5uLg4MDY8eOpVGjRiQlJbF7924mT55MfHw8dnZ2zJo1C41Gw5w5c+jVqxfjx4+nT58+jBs3Do1Gw+bNm59blqeffoJevaBhQ9i4MW9AYW0N8+ZBTAwsWgTVq4N7TXfOjDpDyxot/+73n6dw/caV0JjQ59LGF4laraZixYqGrGv6EYr169czdepUypUrxzfffCMBhRAvmOvXr/Pee+/h6OiImZkZlSpVokWLFnz22Wf89ddfBe6zc+dOWrZsiYWFBRUrVmTw4MGGBA4PunXrFgsWLKBdu3ZUr14djUaDra0tQ4cO5cyZMwUe297e3nCTyd/fn0aNGlGmTBlsbW0ZPXq0YRT8n65du8aAAQMM31Pu7u7s27ePI0eOoFKp8PLyyrePoihs2LCBtm3bUr58ecqUKUOjRo1YtGgR2dnZj/kOkuc14uLi8Pb2pkaNGhgbG7Ns2bJHvhf9+vXj9OnTBR4vJiYG0N100//8cz1LVlYWy5cvp3nz5pQtWxYLCwtatGjBmjVrCpwBcOPGDcaOHUu9evUwNzenYsWKuLm5MX78+FI/2ixBhRDPWVZWFr/88gsajQZHR0dAd9daP5/ezs6OL774AoA7d+6wdetW/Pz8yMzMZNCgQYYRiqCgIL766isOHjyIm5sbx48fp0GDBoXaVkWB4GBo2xZeew3+WXOtVi3deoqYGJgxAypWzPt49XLVOfL2EUY1/Xs9xe2023TY2AHfn31L/bxWY2Nj1Go1JiYmAKxdu5Zp06aRnp7OkSNHcMN0yo8AACAASURBVHFxKeYWCiGexLFjx2jUqBF+fn5otVp69+5Nq1atSExMZPr06cTHx+fbZ8WKFbz++usoikK3bt2wtLRk8+bNdOjQIV8QsmvXLj7++GNiY2NxdnamT58+VKtWjaCgILp27WqYHluQyZMnM3bsWMqVK0e3bt1QFIVvvvmGXr165fsujoyMxM3NjW3btmFjY4Onpye5ubn06NGDwMDAAo+v1WoZOHAgXl5eRERE0KxZM7p27UpCQgKTJk2iT58+T7zmLyEhgebNmxMcHEyrVq3o3r27oY7Ww96LHTt28Nprr+V5L2xtbXn77bexsLAA4O233zb89O/f3/C8tLQ0OnXqxAcffEB0dDTu7u60b9+eq1ev4u3tzTvvvJOnfTdv3qRp06asWLECMzMzPD09adOmDSYmJmzYsIETJ048UX9fOop4bE5OToqTk1NxN+OZHTx4UDl48GBxN6PUyMzMVDp37qyoVCplyZIlhu1ardZwLn755RelTJkyytChQ5VatWopr7zyinLmzBlFURQlIyNDCQ8PVz7//HNl9uzZyo8//qjExcUVahuzsxXlu+8UxdlZUXShRd6fhg11j2dlPf4xvwn/RtHM0yjMwfAzbMcwJT0rvVDbXpie5LOh1Wqf6NjZ2dlKXFycUqFCBaV+/frKl19+qVhbWytWVlbK+fPnn6a5Lz35rioZcnNzlZMnTyrnz59XcnNzC3yOVqso9++/OD9P+PEtUHJyslK5cmUFUJYuXZrvO+Ho0aPKnTt3DP/frl07BVAsLCzy/LtOS0tTWrdurQDKmjVr8hzj3LlzSkRERL7XDgwMVDQajVKnTp18r1urVi0FUKpWraqcPXvWsD0hIUF55ZVXFCDf56pjx44KoIwbNy7POd64caMCKIDy9ttv59nHx8dHAZTOnTsrt2/fNmy/f/++4unpqQCKr6/vw96+PA4fPmx4nb59+yp//fVXvuc87L3Yu3fvv74XD/POO+8ogPLWW28pqamphu23b99W3NzcFEAJCgoybJ89e7YCKIsXL85znLt37yrnz59Xrl69+lj9LSq5ubnKxYsXlYsXLz70s6tXGNe4ElQ8AQkqxNPy9/dXNBqN0rZtW+Wnn34ybP/xxx+VgwcPKmFhYYpKpVKWLl2qTJw4UVGpVMqIESOee7vS0hTF11dR7O0LDibatFGU4OCn/wN84sYJpdriankCi6armirRKdGF25FC8rDPRkREhLJv3z5l5cqVyoULF5S0tDRFUZ48sEhNTVVq1aqlWFlZKTVr1lTKlSsnAcUjyHdVyfA4QcX9+wV/h5TUn/v3n/190V9U9+zZ87Gerw8qZsyYke+xwMDAAi/cH+bu3bvKgAEDFEA5d+5cnsf0F9L+/v759lu8eLECKLNnzzZsi4yMVAClYsWKyv0C3pi2bdvma1t2drZibW2tlC1bVklISMi3T1xcnGJqaqo4Ozs/Vn/0QYWpqaly8+bNx9rnQUOHDn3ke1GQ+Ph4xcTERHFwcFAyMjLyPf7rr78qgOLp6WnYpg9CHgzWFEV3Pu7evfvE7X7eijqokIXapUxkZCSrV68mLi6OkJAQRowYYZiSI56fHj164OLiQmhoKEuWLGH48OH06NEDjUbD/fv3mTRpEnZ2dnh7e3P79m2+++479u7dS2JiIpUqVSr0RdgpKeDnB19+Cf9LOJVHr17w8cfQuvWzvU7LGi05M+oMb2x7g+PXjwPwy61faLa6GVv7b8XDwePZXqAILFiwgBUrVhAbG0tOTg6Ojo4MHTqUiRMn5qlK/zj085qvX7+OsbExx48fL/JihUKIwnHgwAEARo8e/UT7denSJd+2unXrAn/XsHlQZmYme/fu5eeffyYhIYGsrCyys7O5ePEioPu7rk/+8TSv89NPurTgPXr0MEwXetAbb7zBsWPH8mw7e/YsiYmJdO/eHWtr63z7VKlSBUdHR3777Tf++uuvx16/2bRp00fW+inovQAM9Zoe9l4U5OjRo2RnZ9OtWzdMTU3zPd64cWPKli2bZ72Gq6srAGPHjmX+/Pm0adPGUPdLSPanUmXdunWMHDmS3NxcQLeQadGiRaxevZrhw4cXc+teblWrVmX9+vX06dOHwMBAQkJCaNu2LQkJCcTExJCcnMzcuXNRq9XUrl0bT09P1q5dS0JCQoFf2E/rzz9h6VJYtUpXvO5BxsYwZAhMngyvvlpoL4mtpS0Hhx3kw30f4nvaF4DE9EQ6f9uZBZ0XMKHlhOeWuepZTZo0icWLF1OjRg0mTJjA5cuXCQ8Px8/PD3d3dzp06PDYx8rOziYnJ4fWrVtz9+5dAgMDJZWzeGmYm+f/TinJ/jdN/5ncuHED4IlrPNWokT8bnv4GRWZm3jTc58+fp1evXkRHRz/0ePoU1U/7OrGxsQDY2dkVeJyaNWvm26Zvz48//viv39/JycmPDBT+7bX0nuW9KIj+OF9//TVff/31Q5/34DoXLy8vQkJC2Lp1Kx06dMDc3JxmzZrh4eHBW2+9Rbly5R779V9GElSUEpGRkXkCCr3c3Fy8vb3Jzs6mdevW2NvbP/HdV/F4GjRoQFBQELNnz2bXrl0EBwcDUL9+faZMmcKIESMMC9L0v//5B+ZpXbkCCxfqsjj9MyGHuTl4e8PEibqF2M+DxkjDVz2+wrWaK2OCxpCZm0muksuHIR8SHhuOfy9/zE0K4a98IVqxYgWLFy/G09OTTz75BBcXF1JSUtixYwfe3t4EBQU9MqjQF7W7e/cuVlZWmJiYYGJiwqRJk5g6dSqVK1cuwt4I8XypVFDATe5S4Ulvijzu8xVFYcCAAURHRzNmzBjGjBlD7dq1sbS0JDU1lU8++YQlS5Y8NAFGYbWroOPrryUcHR1p/S9D2gWNAjyMPm16QW142HuhUqmYNm0an3/++RMlA9H3oUmTJjRq1Oix9jEyMmLLli1MmTKFXbt2cfjwYU6ePMmxY8dYunQp+/btM9SOKo0kqCgl1qxZky+g0NNqtXmGb62trXFwcMDe3h4HBwcGDx4sWWkKiaOjI2vXriUyMpLo6GjOnj2Lq6srXbp0MWQEArh48SL29vaGCsxP6/Rp+OIL2LFDN5P4QRUrwrhx8N57uhSxRcHLxYuGNg3pt6UfN+7p7vIF/BbAxYSL7Bi4A4cKDkXTkEdQFIXU1FQCAgKoUKEC8+fPx9nZGa1WS4UKFejatSu2trYF/vF7sDq2Wq0mIiKCyZMnM2LECAYMGADoRq2EEC8+Ozs7Ll++zNWrV6lfv36hH//y5ctcvnyZZs2aFXgn/VF37J+E/jvp+vXrBT6uH5F5kH4UpGHDhqxfv75Q2vEo//ZeXLt27YmPqe9D+/btWbJkyRPt26RJE5o0acKcOXO4d+8e06dPx9fXl/HjxxtSyJdGklK2lHiSL5/ExEROnz7Ntm3bWLBgAVevXs33nPnz5zNkyBCmTZvG6tWr2b9/P1evXjXMbxQPZ2ZmhrOzM56enri7u+eba+rr68vRo0dp167dQ+/aPIqiQEgIdOwILVrAf/+bN6CoUUM3BSomBubMKbqAQq9ZtWacGXWG9vbtDdsi4iNotroZIX88PD1iUVGpVMTHxxMWFkbjxo1xdnYmJyfHkBrRyMiIjIwMrl27xsKFCxkzZgx+fn7cvn0btVptCN4zMzPZsmUL+/fvZ8SIEezYsaM4uyWEKGSdOnUC4Jtvvnkux09JSQEKnsaUkpLC4cOHC+V19CMNe/bsIT09Pd/j27dvz7etefPmWFlZcfjwYe7du1co7XiUf3sv9u/fX+B++ro/Of+s3Ap4eHhgZGREUFDQQ2+6Po5y5coxa9YsVCqVYW1HaSVBRSnxz2Iv/6QuY5TnTvm/7RsSEkJAQACff/45o0aNokuXLobCP3Z2drRp04Zhw4Yxa9Ystm3bVgg9eLnp3/sFCxbw6aefYmNjw4wZM56oEFpuLmzdCq6u0LUrHDqU9/EGDWDdOvjjD/jgA1017OJS2aIy+9/az8SWEw3bkv9Kpvum7vgc9yn2ehaWlpbY2tqSnJxMRkYGxsbGGBsbc/v2bWbOnMmdO3eIiIhgzpw5rF69mnHjxtGtWzdu3LhhqD9iamrKoEGD6N27N2q1+rEXDwohXgze3t5YW1uze/dufH3z1+EJDQ3l7t27T338V155BbVazaFDh4iMjDRsz8jIYMKECYYL7Wfl6OiIh4cHycnJTJs2LU8/Nm3axNGjR/PtY2pqykcffcSdO3d4/fXXDUXmHnTu3Dm2bNlSKG181HsxZswYkpOTC9xPXxy2oKJ01atXx8vLi8jISN566y0SExPzPeenn35iz549hv//9ttv+e233/I978CBAyiK8sg1IaWBTH8qJUaMGMGiRYsKjsZVoPXOpYy1Jb7uC3DSOBEVFUV0dDRRUVEFTsF52MiHoijcvHmTmzdvcvy4LttPq1ateOONN/I8LzIyks8//9wwxUr/u2rVqhgZGT1zf180Fy9eZPLkyezZs4c6deqwa9eux178l5EBGzbo1kz88Uf+x93cYOpU8PQEdQm6jWCsNmZx18W4VnPF+wdv/sr5C62iZcrBKYTfCmdd73VYaoon8jEzM6NOnTqEhYUxbNgwxo0bh7GxMUuXLmX79u20bduWefPmYWlpyd27d5k9ezahoaF4enoSEhKCjY0NAI0aNWLevHn4+fk9t8rnQojiUbFiRbZu3Urv3r0ZN24cy5Ytw9XVlfT0dC5cuEBUVBRRUVFYWVk91fFtbGwYMWIEq1evpnHjxnTo0IEyZcoQGhpKTk4OQ4cOZdOmTYXSl6+//prWrVuzfPly9u3bR5MmTYiOjubkyZO8++67rFixIt9NrmnTpnHx4kUCAgKoV68eTZs2pWbNmiQmJnLt2jWioqLo3bs3AwcOfOb2Peq9yM3NxcvLq8BpWL169eLo0aN07NgRDw8PLCwssLa2NhSc/fLLL7l27RoBAQEEBQXh4uJCtWrViIuL4+rVq/z555+MHz+eHj16ABAYGMiwYcOoU6cOzs7OlClTxvA+GRkZ8dlnnz1zX19kElSUEo6OjqxevTr/Ym2VCnopUAnSlLuMDh3NO83eYfGgxZQxeXgKuPnz5/PHH38YAo/o6Ghu3rxZ4B1mB4f88+R/++031q1bl2+7iYkJNWvWzBNo2Nvb07lz55d6YWv58uWxsrJi3LhxTJgw4V9HlgDu3oWVK3VTmQoo2kq3bjBliq46dglNrgTAEOchOFV2ou+WvkTfiQZg+8XtXEq4xI6BO3Cs9HxTHiuKkm+BYvny5Vm1ahU9e/Zk+/bt7Ny5E9ANobu5ubF37948U9OCg4Pp3r07YWFhbNq0iQkTJpCbm4uRkZGkjBXiJebh4cGvv/6Kj48P+/btY+fOnZQrV446deowatQobG1tn+n4X3/9NfXr12fNmjUcPHgQKysrOnXqxJQpUwotoACoV68ep06dYurUqRw4cIBdu3bRuHFjgoKCSElJYcWKFVSqVCnPPmq1mu+//57XX38df39/wsPDCQ8Px9ramlq1avH2228zaNCgQmvjw96LTz/9tMDrCYD333+flJQUAgICCAwMJDs7m1q1ahmCCnNzc0JCQtiwYQPffvst586d49SpU9jY2FCnTh3Gjx/P4MGDDcebOHEiNWrUICwsjNDQUNLS0qhevTr9+/dn3LhxtGnTptD6+yJSKcU9z+AF8ur/8mxeuHChmFvy9CIjI5k9ezZxcXG4ublRp87/MXbVKbI6vwOmf+cDdLZxZkv/LTSo3OCxj52VlcWNGzfyBBpRUVG0a9eOUaNG5XnukiVL+PDDDx/72KdOnaJFixb5jpGdnZ0nALG2ti6x6UkLcuh/c5Q6dOhAeno6KpXqX/N5x8XB8uWwYgX8cyqrWg0DB+rSwr5oa+uT0pMYHDiY/df+nhtrZWrFpn6b+E/d/zy3142OjiYlJYWMjAwuX75MrVq1DFmdIiMj2bp1K7///juNGzdm8+bNvP3224wdO9YQNOh/r169mtGjR+Pl5cXatWufW3tLkwc/H6L4aLVaTp8+jYWFBU5OToZkBKL46NcxFEUK03feeYeVK1eyefPmQhl1eBkV5fl4Elqt1jD1q169eo/87BbGNa6MVJQyjo6OeHt7A3//oXZ2dqTbEDfudBoE1X4B4Pzt8zRb3Yyvun/FcJfhj3WhrtFoqFOnzmNN22nRogUff/xxnuAjoaAqbP9T0J37L7/8Mt88TgsLC+zt7fNNq3Jycnou2TkKk/m/JE6/ehUWLYL16+GfmWbNzOD//g8+/BCeMWFUsalkXokfh/7I9EPT8QnzAeBu5l08Azz5pP0nTG87HbWqcC9mFi5cyLp164iMjCQ3Nxdzc3Nat26Nqakpzs7OODo6Mn36dADi4+P56KOPmDhRtw7kn/dj9CNy+gXdQgjxosjIyCAqKooGDfLeSAwMDMTf3x8rKyv+85/nd3NHvBwkqBC4ucGJYEc6d/uJm/WnQKtlAKRnpzPihxEcjDrI1//5mnKmhReBu7u74+7unmdbWloa0dHR+UY6bt26lW/qU3Z2doFp7tLS0rhw4UK+SHvQoEEEBATk2Xb+/HkOHTqUJ/goW7ZsIfWw8Jw9Cz4+sG0b/PN61coKxo6F99+HKlWKp32FyUhtxBedvsC1qivDdw0nLTsNBYVZR2Zx5tYZNvbdWGj/DqdOnYqPjw92dnYMHz6cnJwctm3bxoEDB7h58yYDBw7k3XffpXLlyiiKwp07dwBdkoJBgwZhbGxMRkaGYRrUDz/8AGDIUV7QtCohhCiJ7ty5Y7j55ujoiImJCZcuXeLSpUuo1WpWrFghNazEv5KgQgBQvz6cOG5Kt25LufB9B+jjBea6bArfn/+eUzdPsbn/ZppVa/bc2mBhYcGrr75qGIJ7lIyMDMaNG2cIPKKioh5ZSbOgkY5Dhw7xwQcf5NlWsWLFfKMc+t9169bF2LhoPjKKAkeO6GpMhBSQZbVqVZgwAUaPhhI22loo3nj1DRpUbkCfzX34I0W3+nzXlV20WN2CnYN2Ut/62Uadtm7dio+PDx4eHixbtsyQmem1115j1apVhIeH4+vry7Vr1/Dx8cHW1hZzc3PKly/P+vXrsbe3Z9asWYaAws/Pjw0bNuDs7EyvXr2AJy88JYQQxcXKyooPP/yQ/fv3c/z4cVJTU6lYsSK9e/fmo48+yncTUIiCSFAhDGrUgNBQ8PT0JGxlBLw+BGqFAvBHyh+0XtMan04+fNDyg2K/YCpbtizLli0z/L+iKKSkpOQZ5Xjwv+vVq5fvGFFRUfm2JScnk5yczC+//JLvsdjY2HyFy7777jsqV66Mvb09tWrVeqK6EpGRkaxevZq4uDhCQkIYMWIEdeo4smuXLpj4+ef8+zg66tZLvPUWPEGR0hdSQ5uGnB55mjd3vMmeSF1KvytJV2ixugXf9v2W3vV7P/Wx9cWJJk6ciLOzM4qioNVqcXBwYOzYsSxdupRz586xe/duFEVh4cKF2NnZMWvWLKZMmcKcOXMIDw/HwcGBmJgYfvjhBypVqsTmzZsly5MQ4oVTpkwZFi1aVNzNEC84Waj9BF6Ghdrw74sf09Nh0CDYHZwDbedD23mg/nvezX8c/8O63uuobPFiZ2NauXIlO3fuNAQgmf9cqPAAMzMzw0JqvZycHMqUKZOnqE7VqlULHOWwt7enZs2ahnoU69aty5eJS602wsZmNXFxw/O9vqurLpNT375Q2jLuahUtc47MYd6xeXm2z2w7kznt5zzxOousrCy6du3KiRMnOHfuHHXr1jUstj5w4ABqtZqsrCxDCkGNRsPkyZOZPn06KSkprF27lvnz55ORkQHoRtj0VWULCl7F05OF2iWDLNQueUrqwuDSqqSeD1moLYqdubmuCvPo0casXTsHottDv6FQLhaA4MhgXFa5sKnfpjxVkV80Y8aMYcyYMYDugxcfH59nLceDv83NzfONzsTGxuar0nnr1i1u3brFTz/9lO/1Jk2axIIFC4iMjMyf2hfQanOJixsJuAO6NKqdOumCiQ4dSnZa2OdJrVIz12MuTas2ZdiOYaRm6aa5zTs2jzO3zrCp3ybKm5V/omOamJiQlZVFcHAwdevWxcjICEVRDF+4VapUwczMjH79+nH8+HECAgLo06cPTZs25cMPP6Rr167s37+fjIwMWrZsSZMmTajyMixqEUIIIZ6SBBWiQMbG4O+vW/z7+eftYWWEbp1F3WAAYlNj6bChAzPbzmRmu5kYq1/sf0pqtZqqVatStWpVWrdune/xggb0MjIyaN++PVFRUdy4ceNfs/7oswOtWbOm4CKEAOQCA2jc2IuRI53o08eJatWqFft0s5KgT/0+nPI+Rd8tfbmSpLvzsidyD81XN2fHwB00tHm8ehAajYaBAwdy9OhRdu7cScuWLWnVqhUqlYqsrCw0Gg1//fUXGRkZNGvWjCpVqrB06VJWrFiBv78/pqamuLq64urq+jy7K4QQQrxQZAxTPJRKBZ99BsuWAenW8P1u2LsUcnVTeBQU5h6bS8eNHbl572bxNvY5K+iivm7duhw+fJjo6GgyMjK4du0ahw4dYs2aNcycOZM333wTd3d3atSogUqlwt7envh4+O+uK//yar8SEfEB773XhRo1alC+fHlatWrFyJEjCwxuSpMGlRvw88if6V3v7/UUV5Ov0tK/Jdsvbn/s4/To0QMXFxdCQ0NZsmQJe/bo1mxoNBru37/PuHHjsLOzw9vbm7Fjx1K5cmX27t1LYmJiqT8HQgghREFe7NvLokiMHw82NvD22yqyT34A192h/yCoqMvKcyzmGI1XNmZ97/V41vMs5tYWDxMTExwcHHBwcMDDwyPf41evZrJkKfSeuo3scvue6Nj37t3j5MmT3L59O19wk5KSwgcffICTkxNOTk40aNAABwcHjF7ihRflTMvx34H/5dNjnzL7yGwUFNKy03hj2xt8/NrHfNrhU4zUj+5/1apVWb9+PX369CEwMJCQkBDatm1LQkICMTExJCcnM3fuXNRqNbVr18bT05O1a9eSkJCAtbV1EfVUCCGEeHFIUCEey+DBUKkS9OsHabHNYNUv8J93oNH3ACT/lUyvzb0Y7zYen04+mBq/5KmJHtPVq7oaE+u3p5DT9V3ouwOSgNNAQTe8VYAzkArmd81JT043POTk5JTv6RcuXGDjxo15tpmamlK/fn1DoKH/qVOnjmGh+ItOrVIzs91MmlZtytD/DuVu5l0AfMJ8OBt3lu/7fU8l80qPPEaDBg0ICgpi9uzZ7Nq1i+Bg3dS++vXrM2XKFEaMGGEoSKj//ajF/EIIIURpJkGFeGxdusDhw9CjByQmloP/fgfXOmHS+z2yVbqL3+WnlnMs5hhb+m/BsZJjMbe4+Fy4oJs6FrBZQXHeCKMnQJkU3YOVwKiXCdrduSgPrMNQqVXQCxQXXbSRTjq2RrZMqDOBimkVsbW1zfc6Fy9ezLctMzOTiIgIIiIi8mw3MTEhKCiILl265Nmu1Wpf2Gwu/6n7H06PPE2fLX24mKB7L0L+CDGss2hs2/iR+zs6OrJ27VoiIyOJjo7m7NmzuLq60qVLlzwB2MWLF7G3t6f2i1quXAghhHjOXswrCVFsmjeHsDCoVQtABb8OJ9svnApZjQzPORt3lqbfNOW7c98VWzuLS3i4Lu1rw4bwffB1lME9oK/X3wEF0NauPZfXXuTK5csMHjwYDw8PpkyZwpXLVwhfEY6LrYvhuXG5cXz8+8ccrHCQFh4t8r2ei4sLkydPpmfPntSuXfuRC7qzs7OpWbNmvu3t2rWjXr169O3bl+nTp7Np0ybOnj1Lenp6AUcpeRwrOXLK+xT9nfobtkXdiaLVmlZ8f/77f93fzMwMZ2dnPD09cXd3p0yZMnke9/X15ejRo7Rr1+6J6pAIIYQQpYnUqXgCpaVOxeOIjYVu3eD8+f9tMP6LWqM+IsZmRZ7nvd34bXx7+GKpsXzq13oRhIbCp5/Cvn2ASguuq6DzZDC9b3hOWU1ZFnRewCjXUYbaCgWdi+zcbBb+tJBPjn5CVm6WYXulMpVY3m05Q5yHPDR4SE9P58qVK1y8eDHPz9WrVzEyMiItLS3PHXhFUShfvrwhx/aDVCoVDg4OeaZQNW/evMBpWCWBoigsCFvAtEPT0Cp/jwBNbDkRn84+j5Wh7J/nY8GCBSxduhS1Ws2xY8eoU6fO82m8KJDUqSgZpE5FyVNS6yKUViX1fBR1nQr5ZhBPpVo1OHYM2rT534acMsSs8KN+RCBWpn/XDNgQsQHXb1z5Ne7X4mnoc6QouiCibVvdz759QMWr8HYH6PlunoCi2yvd+O3d3xjTbMy/FmszMTJhWptpRIyJoLXd3+ltk/5K4s0db9IzoCc37t4ocF9zc3OaNGnC0KFD+fTTT9mxYwdXrlwhPT2d8+fP51tTERsbW2BAoeufwrVr1wgKCmLBggV4eXmxePHifM+LiorixIkT3Llz55H9et5UKhUfu3/Mj0N/pIJZBcP2JSeX0OXbLiSkJTz2sS5evEjPnj2ZMmUKlpaW7N+/XwIKIcQzad++PSqViujo6OJuivif9evXo1KpmDNnzjMf6/PPP0elUrF+/fpnPtaLSoIK8dTKl9ddSPfp8/e2yzv6YfPfX3G1aWXY9nvS77T0b4nfz34vRTpOrRZ27oQWLXSjNaGhgCoXWi2BdxqB/VHDcyuYVWBDnw3sGbKHmlb5px49Sn3r+oQOD+Wr7l9hYWJh2L4ncg9OK5z4+vTXee7IP4qpqWmB1Z6rVKnCxYsX2b59O3PnzmXQoEE0atQIU9OCF9oXNErx3Xff0bp1aypUqED16tXp3Lkz48ePZ9WqVYSGhpKUlPSYPS4cXep0IXxUOI2q/D0l73D0YVy/ceVM7JnHOkb58uWxsrJi3Lhx7N+/v8SOzgghhHhxFWZQdewxGAAAIABJREFUUxLIQm3xTMqUgW3b4N13YfVq3bbI07WoEX+UkQtm43/5CxQUMnMzee/H9zgQdYA1vdZQsUzF4m34U8jJga1bdQuw84wOVr4AvUdAjVN5nt+vQT/8evhha5l/gfXjUqvUvNfiPTzrejI6aDT7/tClo72fdZ9397xLwG8B+Pfyp26luk91fGNjYxo0aECDBg14/fXXDdtzcnKIiori4sWLXLp0yTCNqnHj/AufL126ZPjv2NhYYmNjOXDgQJ7n2NjYGKZQLV++HGPj5/vVU7tCbX76v58YuXskAb8FAHDj3g1eW/saq3qu4m2Xtx+5f7Vq1Vi9ejUqlSrfGgshhBAvh759+9KyZUtJFV5IZKRCPDNjY1i1CmbO/HvbzesmBL77Gcua7aOKRRXD9p2Xd+Ky0oWw62HF0NKnk5Wlqy7+/+zdd1gUxxvA8e/RpIpKswQ7GnvvKPaCvfeCSrBg7yWJJRbs7YdGFLuxB3tXsGI0dtHYgl1BURBUlGN+f6x3xwlWepzP8/h4O7s7O3sLx727M/P++CN07BgnoDB4B9V+Q9W7tF5AYW9hz8bWG9ncZnOiAoq4cmXKxe6Ou1nRbIVe156jd49SfGFxvI55ERMbkyTHAiXYcHJyomnTpowcOZKVK1dy5swZateuneC2VlZWn6wvJCQEf39/tmzZEi+gePXqFT/99BNz5sxh37593L9/P0meaFmYWLCmxRpm1Z2FoUrJWxGtjqbb1m7029WPd+p3n9zf3NxcBhSSJEn/YdbW1vz4448yqEgiMqiQkoRKBRMmwPz5ymuAsDAY1aYOswpcoG4+3TSm9yLu4bLchUlHJqGOVadSiz/v9WvlfPLnB3d3uHUrzsqs57AeVh5q/oww0A2m7lS8E0F9gvRmIkoqKpWKLiW6cLXvVVoXbq0tj1ZHM/LgSCosqZAqY1dWrlxJeHg49+7dY+/evcyePRt3d3eqVKlC5syZ9bZNqBvRtWvX8PHxYdCgQdSrVw9HR0esra2pWLEi3bt3Z8aMGezatYvg4GBiY7+su5eGSqViUKVB7O+8H1tz3R+NBacXUGtlLR5HPv62k5YkSXrv7t27eHp64uTkhKmpKTY2NpQvX57Jkyfz+vXrBPfx8/OjYsWKWFhYkCVLFtq3b8/9+/fjbffo0SOmTZuGi4sLOXLkwMTEhKxZs9KxY0f+/jvh7py5c+fWTuaxZMkSihcvjpmZGVmzZsXDw+Oj499u375NmzZtyJIlC5aWljg7O7N37178/f1RqVR069Yt3j5CCFasWEG1atXIlCkTZmZmFC9enBkzZvDu3adv3Gj8+++/qFSqBBPHFi1aFJVKhZubm165Wq3G2toae3v7eDehLl26RMeOHcmRIwcZMmQge/bsuLm5JTiW5VPdj0JCQnB3d8fBwQFzc3NKly7N2rVrCQ4ORqVSUb169Y+e06VLl2jSpAmZM2fGwsICFxcXTpw4obdN9erVtec1fvx4VCqV9l/ccRmnTp2iefPm5MqViwwZMpA1a1bKly/PqFGjiIyMJE0R0hcrXLiwKFy4cGo3I9EOHjwoDh48mGz1r18vhLGxEMpQZiEMDYVYtlwtvI55CaMJRoJxaP/VXFFTPIx4mGxt+Rbh4UJMnSqEvb3uHDT/VMavRZH+o4TheEO988gxM4fY8c+Orz5WYq7FlqAtIuuMrHrtMBxvKEYfGC1ev3v9TXUmtdjYWPH48WNx6NAhsWDBArF+/fp426xatUqgpAL87D9zc3Oxffv2BI/zOXde3BGlfy+t935ln5ldBN4L1G6T3L8b0teR1yNtUKvVIjAwUFy6dEmo1erUbk6aEhAQIKytrQUg8ubNK9q0aSMaNmwo8uTJIwDx77//ard1cXERgBg2bJgwMDAQ5cuXFy1atBCOjo4CEE5OTuLVq1d69S9cuFAAIn/+/KJevXqidevWolSpUgIQxsbGYu/evfHalCtXLu1xTExMRJUqVUSzZs2Evb29AETVqlXjfWZev35d2NraCkAULFhQtGvXTlSsWFEYGBgIT09PAYiuXbvq7aNWq0Xr1q0FIDJmzChq1aolmjZtKrJmzSoA4erq+sU/L7ly5RIZMmQQr1/r/naFhoYKlUolAJErVy697U+fPi0A0bJlS73yTZs2CRMTEwGIMmXKiFatWmnfLxsbG3H58mW97ZctWyYA8euvv+qVh4aGinz58glAODo6irZt24rq1asLAwMD0b9/fwEIFxcX7fbh4eFi5MiRAhB9+/YV5ubmokCBAqJly5aiRIkSAhCmpqbi0qVL2n2mTJkiqlSpIgBRokQJ0bVrV+2/o0ePCiGE2LFjhzAwMBCGhoaiWrVqol27dqJevXoJ/nwlRK1Wi6CgIBEUFPTZa5EU33FlUPEVZFDx5Q4cEMLSUv8L+fTpQpy8d1LknpNb74ud3TQ7sfvG7mRtz5d49kyIX38VIlOm+MGEsbEQTfqeEPlm/ajXdsYhftr2k3jx+sU3HTOx1yLsVZjosbVHvDYVnF9QHLtz7JvrTUmnTp0S/fv3F7Vr1xbZs2f/bGDx999/x6ujQYMGonjx4qJdu3ZiwoQJYtOmTSIoKEi8fftWb7tXb1+JLn920XuvTCaaCJ+/fYQQ8ktsWiOvR9rwJUFFbGysiIyOTDf/vuRGxOeEhYUJOzs7AYjZs2fHqzMgIEC8eKH726AJKiwsLPR+rqOiokTlypUFIJYuXapXx8WLF8WFCxfiHXvz5s3CxMRE5MuXL95xNUFFtmzZxLlz57TloaGhIn/+/AKI93tVq1YtAYh+/frpXeOVK1dqP3s/DCq8vLwEIOrUqSNCQkK05ZGRkaJx48YCEAsWLPjY26enS5cuAhCHDx/Wlm3cuFEAokiRIvG+QE+fPl0AYv78+dqy27dvC3Nzc2FtbS0CAgL06l+xYoUARLly5fTKPxZU9OjRQwCiefPm4s2bN9ryAwcOaIOWjwUVgPDy8tKrb+DAgQIQnTt3/qLja7i4uAiVSiXOnDkTb92pU6dEREREgvtppHRQIQdqS8miVi0ICIAGDSAkRCkbNgyGPK7I3xPO4bHTnU1BmwAIfRVKgzUNGFppKJNqTcLE0CRF2/r4McyaBQsXwodPEs3MwO2nKKKdx+J7ZS4iQveYNU+mPCxpsoSaeVJvDv3MZplZ0mQJ7Yq246ftP/Hvi38B+OfZP1RdVpW+5foyudZkrDJ8esxDaipfvjzly+sS+7148UJvcLjm3927d1GpVPz444/x6jh37hyPHz/m4sWLeuVGRkYUKFBAL9fG6JKjKZe9HIP2DiImNoa36re4b3fnwOkDxB6OJfRJKPv27aNHjx44OX2/WeEl6Wu8evcKyynpJx9R5KhILEwsPr/hJ/j4+BAaGkqjRo0YOHBgvPXVqlVLcL9Bgwbp5V4xNzdnyJAhnDhxgiNHjtC9e3ftumLFiiVYR+3atWnWrBkbNmzg8uXLCW43ceJESpbUJVO1tbWld+/eDBkyhCNHjmjbcPPmTQ4ePEiWLFmYMmWKXi6Dzp07s2TJEo4cOaJXd0xMDNOnT8fKyoq1a9fqjUmwsLDAx8eHXLly8fvvv9O3b98EzyEuFxcXVq5cib+/v7ZbUUBAACqVip9//pl27drh7++v7YIVEKDMshi3C9LcuXN59eoVv//+e7z3vkuXLvz555/4+flx9uxZSpcu/dG2REZGsmbNGoyMjJg7d67ebIi1atWiXbt2rFy58qP7Ozs7M3z4cL2ysWPHMmfOnHjv4+eEhIRgbW1NmTJl4q2L+3czrZBjKqRkU7q0kn07b15d2cyZMLBXJtY03cCihoswNdJlKJ5xcgZVl1Xl9vPbKdK+u3fB0xPy5IHp0/UDCisrGDkSVh07xJ68xVl6ZQ4CJaBQoWJAhQFc6n0pVQOKuGrnrc2l3pcYWGEgKpS+tALBgtMLKLqwKHtv7k3lFn65TJkyUalSJXr06MHMmTPZvXs3d+7c4eXLl5w9exZzc3O97cPCwnj8OOGxETExMfGmzB03bhye5T051OUQ9hb2yoYnYH3v9WxcvxF/f3+8vLwoVKgQy5YtS+7TlSQpndLMcufh4fFV+9WtWzdeWYECygx+jx49ircuOjqarVu3MmbMGH766Se6detG7969CQoKAuDGjRuJOo6mr7+rqysWFvEDrdatW8crO3fuHE+fPsXZ2TnBQc4ODg44OTlx+fLlj44riUsTHPj7+2vL/P39KVq0KE2aNMHExES7LjY2lmPHjmFra6tN2Aawf/9+AJo2bZrgMZydnQE4ffr0J9ty9uxZ3rx5Q8WKFXF0dIy3PqH3I66E3ncbGxtsbGwSvL6fUqZMGV68eEGPHj24fPnyV+2bGuSTCilZ5c+vBBb168OFC0rZqlXw9KmKjRs9qOxYmbab2nL1qTIt6V8P/qLU76XwaexDmyJtkqVNN27A1KmwcqUyTWxcWbLAwIHQxT2cyaeH02r7Yr31BW0K4tvUVy8pXVphYWLB7PqzaVu0LT229SAoVPmDczf8LvXX1KdLiS7MqjsLG3ObVG7pt7G0tNS766aRMWNGzp07l2AWcbU6/kQAmsHiVXNV5e+f/qbhvIZc3H8RPphwSq1W4+7ujrOzs3xiIUmfYW5sTuSoNDZo9BPMjc0/v9Fn3LunJCH92sSYP/zwQ7wyS0vlKU90dLReuWbA76cS5r18+TJRx3n48CFAgl+gAXLmjJ9jSdOe3bt3aweFf0xYWBg5cuT45DZ58+bF0dGRwMBA3rx5Q2RkJFeuXKFfv36YmZlRrlw5bVBx7tw5Xrx4QYsWLfSOrWlT1qyfnnXx6dOnn1z/Le9HXAm976C891+bt2ny5MlcunQJX19ffH19sbW1pXLlyjRr1owOHTp8NKdUapFBhZTssmZVukI1awaamxC7dytdpHbuLMaZn84wYPcAlpxbAkBEdARtN7XlwO0DzKk/J0k+/AEuXVJyTGzYoCSw+7CNQ4eChwcEPNxJlbUePHj5QLveUGXI8CrD+cXlF72nK2lRxR8qcvans0w+OpnJxyZrp5pdeWEle27uYUGDBbQq3OqzfwjSCyMjI0qWLBkv4IiOjubGjRvxgo3ixYsjBJw5A5s3/8Bdn7ogLiZYt1qtpuPYjsyePptKjpU+mw1dkr5XKpUq0d2J0quv/Sz90u2FELRp04bg4GB69epFr169yJs3L5aWlrx8+ZLx48cza9asj07BnVTtSqh+zQ0bJycnKlf+9E22L/3i6+LiwurVqwkMDCQsLAwhhPYJRvXq1Zk0aRLBwcEJdn3StEmlUtGlS5dPHifu041P+Zr340v2+xaOjo6cOXOGQ4cOsWPHDgICAti+fTvbtm1j2rRpnDhxIt4si6kpyYKKwMBApkyZwvHjx4mMjCRnzpy0adOG0aNHx+uuAPDgwQN+++039u7dy4MHDzA2NqZAgQK0b9+e/v37x/shfPbsGf3792f79u2oVCqaNGnC3LlzyZIlfhK1f//9l8KFCzNw4ECmTJmSVKcoJYK1tRJIdOoEmzcrZadOgbMz7N1rjk8TH2rlrcVP23/i5VvlrovPWR+O3zvO+lbrKWpf9JuP/ddfMGkSbNsWf13OnDBiBHTvDlGxz+izdxCrLq7S26aEQwl8m/pSOtvH+2CmNRmMMjC+xnhaFW5F923dOfPwDAAhUSG02dSGZj82w9vVm2xW2VK5pcknQ4YMFC1alKJFlZ8dtRqOHYMtW5Rub7rZG+99sp7TQadxXuZMNstsNP+xOS0Lt6RarmoYGch7MpL0PXN0dOTatWvcvHkzwbFeiXXt2jWuXbtG2bJlWbhwYbz1n3p68TWyZVP+Dty9ezfB9ZonMnFp7sYXLVpUb/rTxKhevTqrV6/G39+fsLAwVCoVLi4u2nWTJk3C399f+8RCsy5um27dusW8efPImDHjN7fjW96P5GRkZETdunW13aru3r2Lm5sbhw4dYurUqXh5eaVoez4lSW67rVmzBmdnZ7Zt20bu3LlxdXXlzZs3TJo0icqVK8d7NHf9+nVKlizJokWLUKlUNG7cmKpVq3Ljxg2GDx9O7dq1481v3KFDB9auXUupUqUoUaIEq1evpmPHjgm2Z+DAgdja2jJ27NikOD0piZiawvr10KuXruzaNahcWUko165oO855nKNc9nLa9UGhQZTzKcfivxd/VUI0IZSnI3XrQoUK8QOKAgVg2TK4eVPJBr7j9iYKexfWCyiMDYyZWGMip91Pp6uAIq5iDsU42eMkM+rMwMxIl8jN75ofhf5XCN9zvkmSaC6tevtWCWbd3SFbNqheHebNixtQAOT+dCXPgFh4FPkI7zPe1FpZi2wzs+G+zZ09N/fwVv320/tLkvSfpEkGunjx4s9s+W2eP38OJNyd5vnz5xw+fDhJjqN50rBr1y5evXoVb/2mTZvilZUrVw5ra2sOHz5MREREkrQj7rgKf39/ihcvrr1xXLlyZUxMTDh06BBHjx7FxsYm3uB0zfXw8/NLVDtKly5NhgwZCAwMTDB3SELvx7cyMVEmpon5sC/2J+TMmZMRI0YASve4tCTRQcX9+/fp2bMnarUaX19fzpw5w5YtW7hx4watW7fmwoUL8UbBjxw5kqdPn+Lp6cn169fZtGkTu3fv5tatWzg5OXHs2DFWr16t3f7MmTPs27cPDw8PAgICOHLkCD179mTPnj2cOXNGr+49e/awbds2Zs6cmeCAIyl1GRqCtzfEzTPz4IHyxOL4cciXJR/Huh9jaKWh2vVvYt7gscODtpva8uJNwkl7NIRQvkRWrap8gXw/bkureHFYtw6CgqBbN3gW/ZhWG1rRemNrQqJCtNuVz1Gecx7nGFttLMaGxok/8VRkZGDEkMpDuNj7ItVzV9eWh0eH02NbD+qsqpNig+NTQlSU8jSiUyewswNXVyUjemio/nYqFVSrBmPG9MDQ0PDjFT4CNgJxYoenr56y5NwSGqxpgMMMB7r6dWXbP9t4E/MmOU5JkqQ0qGfPntja2rJ9+3YWLFgQ7wbN0aNHCQ8P/+b68+fPj4GBAYcOHdIbjP3mzRsGDRqkDToSy8nJiRo1ahAWFsbo0aP1zmPNmjXa7kZxZciQgaFDh/LixQtatmzJnTt34m1z8eJF1q9f/8XtyJcvHz/88AMnT57k8uXLet2bzM3NKVeuHBs3buTFixdUq1YtXjejIUOGYGZmxqBBg9i+fXu8+sPCwvD29v7swHErKys6dOhATEwMgwYN4u1b3Ye/v78/f/zxxxef0+dkz54dgH/++SfB9bNnz+bJkyfxyvfs2QN8fnxHikvUhLRCiIkTJ2rnKf5QSEiIMDc3F8bGxuLp06fachsbGwGIx48fx9tn9uzZAhC9e/fWli1evFgA4uTJk9qyEydOCED4+Phoy6Kjo4WTk5OoWbNmYk8rQTJPRdJauFAIlUqXC8LUVIht23Trd13fJWyn2erlFMg9J7desjINtVqIzZuFKF06fo4JEKJCBaVuzXTesbGxYsX5FSLz1Mx69Zv+ZipmnpgpYtQxKfIepPS1iI2NFYvPLBYZp2TUO2/zSeZi9snZKXbeSe35cyFWrRKieXMhzMwS/hnQ5BupX1+IxYuFiPvx4+vrKwwNDT+ZHyNv0byi5v9qCuMJxvHygmj+WU62FG03thUbr2wUkdGRqfeG/Eeklc+q751Mfvdxhw4dElZWVgIQ+fLlE23atBGNGjX6ZPK7hBKW/fvvv/FyHwghhLu7uwCEmZmZaNiwoWjVqpVwcHAQNjY2omPHjgIQy5Yt09tHk6ciIYcPH04w58S1a9dElixZBCB+/PFH0b59e1GpUiWhUqlEnz59BCDc3d319lGr1aJ9+/YCEBkyZBCVKlUSbdu2FbVq1dKef9OmTb/0rRRCCO05AeLPP//UWzdmzBjtujlz5iS4/+bNm4WZmZk2iV+zZs1E06ZNRcmSJbX5JZ4/f67d/mN5Ip48eaI9h5w5c4p27dqJmjVr6iUDjPu9N26eig+vh0ZC1+X169fapIQuLi7Czc1N9OjRQxw/flwIIYS1tbUwMDAQpUqVEm3atBGtW7cWBQsWFICwtbUVN2/e/OT7mdJ5KhL9pEKTJj6hdOV2dnYULlyYd+/esWvXLm35lwzaiTtWQhONxx2MonkdFhamLZsxYwb//vsv8+fP/7qTkFJFr16wcSO8f/rHmzfQvLnSLQmggVMDLvS6QI3cNbT7BL8IxnmZM9OPTydWxBITA6tXQ7Fi0LIlnD2rf4waNeDAATh5Eho3Vu5O3wu/R8O1Denq15Xnb3R3elxyuXCp9yUGVxqMocEn7lynYyqVCvcy7gT1CaJxgcba8lfvXjFo7yCq+FbhSsiVVGzhlwsJAR8fJReKvT107gx//gkf3oQyM1N+rlatUvbRdIdycNBt4+bmxtWrV2nfvj0uLjXIlGkkcA5oqN3m9uXblAkuQ8iwEFY1X0WzH5vFG7Qf+TaS9VfW03pja+ym29FifQvWXFxD+Jtvv1spSVLaVaNGDc6fP89PP/1ETEwMfn5+BAYGYm9vz5QpUz47E9HnLFy4kJkzZ5InTx4OHjzI0aNHqV27Nv7+/h+dnehbFCxYkFOnTtGqVSseP37M1q1bAdixY4e2e5SNjf7MgQYGBqxdu5ZNmzZRo0YNbty4wZYtWwgKCsLBwYFx48Z9dX9/zXdJlUoVL9dE3O+ZCX3nBGjRogUXLlzAw8ODd+/esXv3bvz9/YmOjqZjx47s2LEDa2vrz7bD3t6ekydP0r17d16/fo2fnx/Pnj1j2bJltGvXDoj/fnwLU1NTdu7cSZ06dTh//jzLly9n6dKlXL9+HYD58+fTrl07Xr16xe7du9mzZw+GhoYMHTqUixcvfvXMY8kuUSGJEKJOnToCEN7e3gmur1u3rgDEkCFDtGVdu3ZNMHPjkydPhJOTkzAyMhJBQUHa8j/++EMAYvv27dqyrVu3CkCsW7dOCCHEvXv3hIWFhd5xkpp8UpE8Dh8WImNG/TvKU6bonirEqGPExICJwmC8gd5d4SJT6olchZ8keEfa1VWI94G+ljpWLRadXiSsJlvFu7u88PRCoY5N+TtwqXktYmNjxbpL64TdNDu998N4grEY7z9eRMdEp0q7PuXuXSHmzBGiWjUhDAw+/kQiY0YhOnZUnl5FfsUDA8312LlTU9c7Ab0FIKpXry6io/Xfk5fRL8WGyxtEm41thMUki48+wTCZaCIarmkofM/6iqdRTz9ydOlDae2z6nsln1SkPeHh4SI8PDxFjtWrVy+971vfu6lTpwpATJ06VVuWktfja6S7JxV2dnYACfani1sed5aCKVOmUKRIEebPn4+TkxOtW7fG1dWVfPny8fbtW/z8/ChUqJB2++rVq2NmZsa4ceO4c+cOwcHBjBs3DnNzc220OnjwYDJmzMivv/6a2FOSUlj16sqg6rh3jkeNgsGDlalfDQ0MGVttLP5d/fkho27A2pXovdxpUALyHASUpxCtWilPK3buVAaAa9wKu0WtlbXotbOXdnYpgPr563OlzxV6le313U0XqlKpaFu0LUF9g+hUvJO2/F3sO371/5Uyi8vw14O/UrGFiuvXlbwi5csrs3UNHAhHjsSfFtjWFnr2hF27lPETq1dDixbwLUOrXF2hUSNQJsj7H5kyLWblyi3aQXUaliaWtC7SmvWt1hM6LBS/tn50Lt4Z6wz6d8Leqt+y88ZOum/rjsMMB+qsqsOiM4t4Ehm/r6wkSVJKe/PmDVevXo1XvnnzZpYsWYK1tTUNGzZMYM//rrMfdn0Ajhw5wuTJkzEyMqJNm+TJpZWeqYRI3NQvixcvxsPDg5w5c3Ljxg29P7qBgYFUqlQJUDIM7t2ry+r77Nkz2rdvr82ACGjnF/7111/JkyeP3nEmT57MmDFj9Mq8vLwYPnw4hw4dolatWvFmhHr9+jVmZmZ8rY/NYXzr1i2yZs2Kr6/vV9eZlkRFRQGkuYHsDx+aMmJESR4+1E1BXKvWY4YNu4qxsfJjGvEugslBMzkdcUy7jWqbD7VtGtK+/R1y5dKfuUIt1Pz58E98g32JjtUl+7E0sqRP3j7Uta+bqvka0tK1OBV2itk3ZhP6Vjei2QADWuZoSbdc3TA1TJn8HELA7duWHDlix7FjdgQHW350Wzu7Nzg7h1K1aihFi4ajDIv4dnGvx8OHZnTvXoF375Rgs337YHr21B/QHhwcTK5cueL9DL2LfcfZF2c5+vQox58dJyIm4dlRVKgolrEYVW2rUtW2KnYZ7BLV/v+atPT78b0zMzPDysqKH374AQOD7+sGTFoU+/6uSlJdiydPnlCgQAEKFChAvnz5MDIy4vr16/zzzz8YGBiwePHiz2aS/q+xt7cna9asFCxYEHNzc27fvs3Fi0pOo3HjxjFo0CDttkl9PZJKbGws9+/fJyoqSvt5+jHdu3fHwsKCK1e+vQt0ooOKqKgoChcuzN27d6lfvz4zZswgZ86cHD9+HHd3dx4/fkxMTAz169dn9+7dgDIjQMOGDTE0NGTevHlUq1aNqKgoNm3axKhRo8iYMSPHjx+P11dsz5497Ny5UzsNbZ06dYiJiaFEiRLY2Nhw5MgRAObOncvkyZMJCQnB3t6esWPH0q9fvy8+JxlUpJ6wMGNGjy7BjRu6OabLln3GuHGXMTNTku0IIRiy4RgX7CeTPbwBU8sNI0eO6Hh13Xl1h+nXp3P1pf7dF2cbZ/rn74+NSepnlk5r1yIqJoolwUvY9kh/Dt5sptkY4jSEUplKJctxY2Ph6tWMHDtmx9Gj9jx69PGbATlyvKJq1VCqVg2hYMGXJGVM+OH18PXNy5o1uQEwMopl6dJT/PCDMmjj4sWLDB8+nPr169OvX7+PziClFmouvLjA0WdHOfb0GGHvwhLcDqCQVSGq2Vajqm1Vspn+d3OIfKm09vvxPZNBRdqS1F9KoQQ2AAAgAElEQVRiX79+zW+//Ya/vz/3798nMjKSzJkzU758efr166e9Qfw9mTp1Knv37iU4OJiIiAisrKwoVaoUP/30Ew0aNNDbVgYV7yWq89R7Fy9eFDlz5ow3W0rOnDnF8OHDBSDat28vhBDi7du3okCBAsLAwECcPXs2Xl0zZ87U2/5zZsyYIQwNDcWFCxeEEMrIf0B06tRJbN26VXTu3FkAYuvWrYk+TzmmImWEhwtRq5Z+H/ly5YQICdFtExIixN4L50T4m/h9GN/GvBWTjkwSJhNN9Pq1202zExsubxCxmsEaaUBavRYBwQHCaZ5TvLEB7tvcxfPXzz9fwRd4906IgweF6NNHiGzZPj4+AoQoUUKI8eOFuHRJN9YmOXx4PSIjhXB01LWjQQPl+FevXhWZM2fWftY1bNhQvHz58rP1x6hjxNE7R8XA3QOF4yzHj47BYByi1KJS4reA38TV0KvJd8JpXFr9/fjeyDEVaU9a7cP/vUqr1yPdjakAKFasGNeuXWPFihX069eP3r17s2jRIi5fvqzdRnP3PzAwkOvXr5M3b15KlYp/11PTR02TMfFTHj9+zIQJE+jTpw/FixcHlBmg8ubNy4oVK2jSpAnLly8nT548TJ8+PQnOVEoJGTMqYyLidlc8fRqqVAHN0Bw7O6hbvCQZM+hnzTz36Bzll5RnzKExeknJOhbrSFDfIFoXaZ2q3Z3Si2q5qnGh1wVGVBmBoUp3B97nrA9FvIuw7Z8E0pN/gTdvYMcOJYO5gwPUqqXkLXn0KP62lSrB9OlKgsLz5+GXX6BoUZL0ycTnWFjAzJm65d27lfbb2NhQsGBBbfnOnTtxcXHhUUInEoehgSHOOZ2ZXX82dwbe4VTPUwyvPJx8mePP4HHu8TnGHh5Lof8Voqh3UX49/CsXn1z8TycrlCRJktKvJHtOY2ZmRpcuXZg3bx7e3t54eHhgZWXFgQMHAN30X5rshB9Loa4pjztV7McMGzYMU1NTJkyYoC27du0aZcqU0T6CMjAwoGzZsgQFBX3zuUkpL0MG+OMP8PTUld24oQy+ft+lUU90TDRjD42lnE85zj8+ry3PYZWD7e23s7rFamzNbVOg5f8dZsZmTK09lb/c/6Jk1pLa8ocvH9J0XVPabWqnlzDwYyIjYcMGaNdOCQYbN1amDf7wV9zQEGrWhAULlIzXJ07A0KGQ2jPmtWqltEtj4ECwsrLj0KFDNG/eXFt+9uxZKlas+MWPjlUqFeVzlMerjhc3+t3gvMd5xlYdSyHbQvG2vRJ6hQlHJlBiUQkKLCjAqAOjOPPwjAwwJEmSpDQjWTt/BQQEcPbsWYoUKUKVKlUAtHM2//PPP7x8+TLePqdPnwYgd+7cn6xbk3V76tSpZMqUSW/dh2nmo6Ki5N3pdMjAAObNg99+05U9eqRkQX4/fAaAwPuBlPq9FJOOTkIt1Npy99LuXOlzhUYFGqVgq/97SmcrzV89/2JSzUmYGOomYlh/ZT2F/leI1RdXx/tyGxYGK1ZA06bKrExt28L69UqAEZeJiTLLkq8vPH4MBw9C376QI0dKnNmXUamUn0PNkInbt2HGDOVGysaNGxk4cKB227t371KlShUOHTr0lcdQUSJrCSbWnEhQ3yCC+gQxscZEvWBO42bYTaYen0o5n3LkmZuHwXsHc+LeCWJFbAI1S5IkSVLKSJKg4vz588TExOiVnT17lg4dOqBSqfSS0VWqVAl7e3uioqLw9PQkOlo3wPbhw4fa0fStWrX66PHUajWenp5UrFiRbt266a0rUqQI/v7+PHjwAIAHDx4QEBDw0cHXUtqmUsGYMUqSM834p/BwqFsX1m95xeC9g6m8tDJXn+oGY+fJlIcDnQ+wuPFirE0/n+RG+jxjQ2NGVx3NhV4XqOyom6s37HUYnf/sTMO1DTl94y4LF0KdOkoyum7dYNs2iP5gDL2FBbRurTyJCg2F7dvBzU0JPtKqIkUg7lwPkyfD3btgaGjI7NmzmTt3rvbGRXh4OPXr12fVqlXffLxCdoUYW20s5zzOcbPfTbxqe1E+R/l4290Jv8PswNlU8a2C42xHPHd5cvjfw7yOjuHhw28+vCTpiXtTLvbDuZwlSUqz4v6+psTN9UTP/gRK16agoCBKliyJra0twcHBnDp1CgMDA7y9vXF3d9fb3s/Pj9atWxMTE0OOHDkoW7Ysr1+/5uTJk7x8+ZLSpUsTEBCApWXCU0kuWLCAAQMGcPr0aUqXLq23bufOnTRq1AgHBweqVKnC8ePHefLkCbt376Z+/fqJOk9NYJKokfFpgOYuas24fTrSga1blS40b94AuQ9Dk56QRTfFpwoV/Sv0Z1LNSViYpI/ZYtLjtYgVsXif9mbkgZFEvYszm0S0JRzwgjO94IPhWpkzQ5MmSt6IOnWULNdp0aeuR3g4FCigZOUGpVvUxo269X5+fnTo0IHXcVJ6T5gwgbFjxybZh/m98HtsubqFTVc3cfzucQQJf3wbvbXF6kEz/hjVgXoFayS4TXqQHn8//qsCAwMxMzMjd+7cX5SRWEpeERHKNNUf60oupay0ej3Cw8N5+PAhJiYmn82+nRTfcZMkqFiyZAmrV68mKCiIFy9eYGdnR/Xq1Rk2bBglS8Z/fA9w7tw5ZsyYwZEjR3jy5AkmJiY4OTnRpk0bBg4c+NH8Ek+fPqVAgQK0adOGRYsWJbiNr68vU6dO1c4hP2bMmHhPNL6FDCpS39GjUH/gn7xq0kKvvKBNQZY2WUqVnFVSqWXfJj1fizsv7uCxw4O9t3T5Z4g1gEXnIaQYDg7QvLkSSFSvDsbGqdbUL/a567F8ufJURePAAWWwucapU6do3LgxoaFKrg8HBwcuXryIvb19krf10ctH+F3zY/PVzfgH++t1/dP48W1Hrk5aneTHTinp+ffjv+bYsWPaaWUdHBywsLBIc9Nnfk/S6pfY71Vaux6xsbFERUXx5MkT1Go1NjY2n/07lGaCiu+FDCrShtPnX1NpRUnUma5DrCFd8g3j9w6/YmqUMsnZklJ6vxZCCGYdWsXQ/QPB7DkZLw+lZ87ptGgBFSvqxiGkF5+7HrGxyixkgYHKcqFCcOGCfsB0+/ZtXF1duXfvHkeOHKFMmTLJ3WyevnrK1mtb2Xx1M3tvHCBW9U5ZsW4L++c3p3btZG9Cskjvvx//JYcOHcLMzCzeGEYpdajVyk2Ej+XHkVJWWr4epqam5MyZ87NtS4rvuPI2g5TulCtpxh/tlmL6vCTzip9iRZcp6TKg+C9QqVQMqdWF37JdpV2efjxcM56ZM5Uv3mnwszXRDAyU2ak0vZmuXlWW48qbNy8nTpxg9+7dKRJQANia29KjdA92ddzF/QEh5Di1Cq60hlv16NoVnj1LkWZI/3GvX7/GxsYGExOTz28sJasvSWYmpZy0eD1MTEywsbH5ooAiqRilyFEkKYm1ruBM09J/Y2Is4+K0YMwAB2BeajcjRZQpA+7usHixsjxuHLRvD+8ntgMgS5YsVKtWLd6+T5484fHjx5QoUSLZ2pctcyZ2TulE+fKdePsOHj4EDw9l/IecBE9KLHt7e+zt7RFCyCmNU5Eml1e5cuVStyESkPauh0qlSpVZT2VQIaVbMqCQUsukScqX9OfPISICRo5Uxlt8SlRUFI0aNeLatWts2rSJevXqJVv7SpRQZqgaOlRZ3rxZmeI3CYaWSRKQel9aJH1yXEva8r1fj+/77CVJkr6Bra1+/pQVK+DkyU/v06VLF86cOUNkZCQNGzZkyZIlydrGQYP0k/b166fk2JAkSZKk5CCDCkmSpG/g4aE8EdDw9AR1/AmYtHr06IGFhTLVsVqtxt3dnbFjxyZbFxIDAyXYyZxZWY6MhE6d4IOUQpIkSZKUJGRQIUmS9A0MDfUHaZ89C0uXfnx7V1dXjhw5QtY4gy8mTZpE586d9ZKAJqUffoDff9ctnzypdIuSJEmSpKQmgwpJkqRv5OwMHTvqlkePhrCwj29funRpTp06pZ26D2DNmjXUr1+f58+fJ0sbW7eGLl10yxMmwKlTyXIoSZIk6TsmgwpJkqREmDYNLC2V18+ewc8/f3r7nDlzcuzYMb3cC/7+/lSpUoXg4OBkaeP8+ZA7t/JarVa6QUVGJsuhJEmSpO+UDCokSZISIXt2+OUX3fKiRXD+/Kf3yZQpE7t376ZLnEcIV69epWLFipw5cybJ25gxI6xerYyzALh5UxnILX3ebTm6XZIk6YvIoEKSJCmRBgyAggWV17GxyqDtz42/NjExYfny5fwSJyJ58uQJf//9d7K0sUoVpXuWxpIl8OefyXKo/4yxY8cybNgwAGJjY1O5NZIkSWmbDCokSZISycQE5sXJ/Xf8OKxZ8/n9VCoV48ePx9fXFyMjI4YNG4aHh0eytfOXXyBubiZ3d3j0KNkOl+49fvyYCxcu8O7du+9+/nlJkqTPkZ+SkiRJSaBuXWjWTLc8bJiSGO9LuLm5cfr0aaZOnZo8jXvP2FjpBmVuriw/ewZubsrTFUlHM81vlSpViIiI4M6dO3rlH24nSZIkyaBCkiQpycyaBaamyuvHj2HixC/ft2TJkvHuhgshWLZsGa9fv06yNhYoAHPm6Jb37tWfGldCmym6Xr16REZGcvDgQb1yTTDxYUZpGWRIkvQ9k0GFJElSEsmTB0aM0C3PmQPXrn17fbNmzaJ79+7UqlWLp0+fJr6B7/XsCU2b6paHD4crV5Ks+nQrblAQExODtbU1+fPn58r7N0etViOEQKVScfz4cX7++WemTJnC5s2bgfhBhiRJ0vdEBhWSJElJaMQI3fStMTHQv//nB20nxN/fn6FDhwJw8uRJKlWqxM2bN5OkjSoV+PiAg4OyHB0NHToo/3/P4gYFRkZGWFhYULt2bXbu3MmLFy8wNDREpVKxbt06qlatytq1a5k0aRKtW7emW7du2n3lEwtJkr5HMqiQJElKQmZmSjcojf37wc/v6+upUqUK7u7u2uWbN29SsWJFTpw4kQStBDs7WLZMt3zxIowdmyRVpzve3t706NEDV1dXNmzYwN27d7XrihYtSkhICJHvE3vcuHGD3r17069fP44fP8758+fp168fK1eu1F4v+cRCkqTvkQwqJEmSklizZsrAbY1Bg+DVq6+rw9jYmN9//53Jkydry549e0bNmjXZtGlTkrSzQQNl+luNmTPh0KEkqTrdGD16NJ6enmzZsoVTp07Rvn17hg8fzl9//QVAs2bNMDQ0ZMuWLQA8fPiQN2/eUL9+fbJmzUr+/PkZOnQobdq0YenSpezfvz81T0eSJCnVyKBCkiQpialUMHcuGBkpy3fuKJm3v74eFaNGjWLNmjWYmJgAEB0dTZs2bZg1a1aSdLOZNg0KFVJeCwFdusDz54muNl0IDAxkwYIFVK5cmUOHDnH27FkmTJjAhg0bmDJlCnfu3MHIyIicOXNy6dIlALJly0Z0dDRnz54FlK5Ojo6O2qcUjx8/TrXzkSRJSk0yqJAkSUoGP/4IAwfqlr284N9/v62uDh06sG/fPjJlygQoX2SHDBlC//79UavViWqnmZmSU8PYWFl+8AB69fq2cSDpjYGBAW/fvsXV1ZVSpUqRK1cuxowZg5eXF1u3buXkyZNkzJiRxo0bc+DAAZ4+fUqWLFmoWbMm8+fPZ9myZdquTppM6NHvB6bIcRWSJH1vZFAhSZKUTH7+GbJlU16/eQODB397XS4uLpw4cYLcmlHgwIIFC2jevDlRUVGJamepUvDbb7rlDRtg1apEVZluCCG4fPkyL168QAiBEIJOnTqROXNmVqxYAUCBAgUICQnh+fPn2NraMnr0aDJmzIinpyddu3ala9euTJ06lezZs1OvXj1AjquQJOn7I4MKSZKkZJIxo363Jz8/JS/EtypUqBCBgYGULVtWW/b8+XMMDQ0T0UrFkCFQvbpu2dPz25+spBfly5fHzc2NrVu3smPHDqKiolCpVGTJkgUDAwPM32cJrF+/PtbW1uzcuROAmjVrsmTJEmrVqsXGjRvZsGEDuXPnZt++fTg6OqbmKUmSJKUao9RugCRJ0n9Zx47w++9w7Jiy3L8/XLoE74dIfDUHBwf8/f3p0KED165dw8/PD1NNxr1EMDSElSuhWDEID4eXL6FzZ/D3140N+S/R5JsYNmwYt27dolevXpw8eZLSpUuzf/9+nj17Rp06dQDIlCkTtra2nD9/Xrt/tWrVKFOmDBEREURERODg4KDtniZJkvQ9kk8qJEmSkpFKBfPngyZZ9vXryiDuxLCwsGDLli0cOXIEGxubxDfyPUdHWLRIt3z8uDIW5L/A09MTz7hTXb2XL18+FixYQPv27Vm4cCHu7u7s2rWL3r1706RJEwAyZMhA06ZN+euvv3j69Kl2HIuFhQXZsmWjYMGCMqCQJOm7J4MKSZKkZFaypDL4WWPCBHj4MHF1Ghoa4qDJXhfHiRMnWLt27TfX264ddOqkWx43Dk6f/ubq0oTp06fj7e2Nt7c3I0eOBJQxD7GxsQAULFgQHx8fTp48yc6dOwkMDGTKlClkz55dO+C6RIkSXLt2jdDQ0CTpbiZJkvRfI4MKSZKkFDBxImgeKkRGwvDhSX+MGzdu0KRJEzp27MjkyZO/eQaiBQsgVy7ldUyM0oUrkWPBU9U///wDgK2tLdOmTWPUqFGAMvuTZnA2QIUKFWjQoAGFCxcmY8aMenU4Ozvj4OBAQEAAgDYgkSRJkhQyqJAkSUoBWbJAnDx2rFkDR48mXf1CCLp06cKzZ88AGDNmDB4eHsTExHx1XdbWyuxPmgmMbtxI3MxVqUXzxb9+/frkyJEDNzc3LC0t8fLy0gYWKpXqkzM1adZlzZqVXLlyaZPbGRjIP5+SJElxyU9FSZKkFNKjB5QurVv29FSeBCQFlUrFqlWryJ8/v7bMx8eHxo0b8/Lly6+ur2pVeN9TCIDFi2HbtqRoacrRfPH/8ccfefDgAbVq1WLHjh3xAovP0QQnJUuW5NatW0RFRck8FJIkSR+QQYUkSVIKMTRUuhZpXLyozAyVVPLnz8/JkyepVKmStmzPnj1Uq1aNh98wiGPcOChTRrfcowekt4TRsbGx5MmThzx58vDHH39QrVo1VqxYgZWVFV5eXtoxFgBXr17l3r178erQBCedOnXijz/+wMLCQuahkCRJ+oAMKiRJklJQpUrQtatueexYCA1NuvptbW05ePAgrVq10padP3+eChUqcOnSpa+qy8QEVq9Wsm4DPH0Kbm7pK9u2gYEBFhYWlC1blmPv5/Vt3rw5a9aswcrKimnTpjF+/Hj27duHq6sr48ePJzw8PF49QgicnZ0pVKhQSp+CJElSuiCDCkmSpBQ2dSpYWSmvX7yAMWOStn4zMzPWr1/P0KFDtWX379/H2dmZAwcOfFVdP/4Is2bplvfsAW/vpGpp8tN0XSpTpgx3797VDtpu1KgRa9asIWPGjIwfP55OnTpx584dihQpgrW1dbx65JMJSZKkT5NBhSRJUgrLmhXGj9ctL1kCZ84k7TEMDAyYPn06CxYs0HbfiYiIoEGDBl895ayHBzRqpFseOhSCgpKytclHc+7Vq1fn3bt3nInzRjdq1IjBgwdjYGBAWFgYtWvXZtCgQYCc3UmSJOlryaBCkiQpFXh6QuHCymshlOXk+B7bt29f/Pz8MDc3B8DY2Jh8+fJ9VR0qFSxdCvb2yvKbN8o0s2/fJnVrk0/mzJnJnDkzZ8+e1Zbt27ePdevWERsbi4mJCQcOHGD06NGAnN1JkiTpa8lPTUmSpFRgbAzz5umWT52ClSuT51iNGzcmICCAbNmysXbtWipUqPDVddjbg6+vbvn8efj55yRsZDJzcnKiePHiHD58GIADBw7g6enJtWvX8PHx4cCBA1hZWTF16lT69++fyq2VJElKf2RQIUmSlEpq1YI446kZMQISGCOcJMqWLcuNGzdo1qzZN9fRsCH07q1bnj4d/P0T37bkppn+tUCBArx48YLly5fj6enJzZs3mTlzJj169KBy5cqsXr0agAULFhCalKPnJUmSvgMyqJAkSUpFM2fqZlcKCVGmcU0uFhYW8cpev36Nm5sbd+/e/aI6ZsyAggWV10JAly7w/HlStjL51K5dm/v37zNgwACuX7/OrFmztGMo1Go1jRs3Zvfu3Vy9ehU7O7tUbq0kSVL6IoMKSZKkVJQzJ7zvxg/A/Plw5UrKHFutVtOpUyeWL19OxYoVOXfu3Gf3MTdXsoEbGSnL9+5Bnz4pO83s1atXefLkyRdvr5m5qVSpUhQrVoyXL18yc+ZMBg4cCCiDsjVjKOrVq0dBTdQkSZIkfTEZVEiSJKWyoUMhb17ltVoN/fqlzJf0ffv2sWXLFgAePXpE1apV2bVr12f3K1MGJk7ULa9bB185odQ3mzNnDnXr1qVr165fndAvf/78eHt7s3HjRr1ZngwMDOSUsZIkSYkkgwpJkqRUZmoKc+bolg8fhk2bkv+4DRo0wMfHB0NDQwCioqJo0qQJv39Bmu9hw6BaNd1ynz4QHJxMDX1vxIgRDB48GDMzMxo3boyDg8NX11GhQgVatmwJ6D+hkCRJkhJHfppKkiSlAY0agaurbnnwYIiKSv7j9uzZk507d2JpaQkoXaJ69erFyJEjP5mrwdBQma1KkycuIkIZX6FWJ08758+fz/Tp02natCmbNm2ib9++2mBI007xmcc7mvWa7WVAIUmSlHTkJ6okSVIaoFIpTytMTJTl+/dhypSUOXa9evU4evQo2bNn15Z5eXnRsWNH3rx589H9cuXSz6599ChMm5a0bRNC8ODBA5YvX06OHDkYP348xYsX/+Q+6g8iG00QoZnRycDAIN42kiRJUuLIoEKSJCmNcHJSnlBoTJ8ON2+mzLFLlixJYGAgxYoV05atW7eOOnXq8OzZs4/u16EDtG+vW/7lF/j776Rrl0ql4vHjx1y8eBE3Nze9gOLevXts27YNNzc3PD09mTx5Mg8ePNA+wdAwMDDg/PnzFC5cmEmTJgHE20aSJElKHBlUSJIkpSFjxkCOHMrrt2/h/XjiFOHo6MjRo0epXbu2tuzYsWNUrlyZ8E8k0PD2BkdH5XVMjJJt+9WrpGtXSEgIarUaW1tbbdmJEyfw9PSkWbNmrFq1Cm9vb37++WcqVKjA9u3beftBuu+rV68SFhbGzz//zIwZM5KucZIkSRIggwpJkqQ0xdJSyQWhsWMH7NyZcse3trZm165ddOvWTVvm6uqKtWbwRAIyZYJVq5QuXAD//ANDhiRdmzRjIa5evQrA3bt3mTx5Mtu3b2fQoEEsW7YMb29vqlatysOHD+nZsyd79uwBdF2h2rdvz7Rp0zAxMaFu3bpJ1zhJkiQJkEGFJElSmtO2Lbi46JYHDIBPDG1IcsbGxvj6+jJhwgRatGjxRXf2XVxg+HDd8qJFSkCUFCpWrEi+fPk4ceIEAMHBwezatYtp06Yxc+ZMunbtSq9evQgICKBt27aEhobi4eHB/fv39bo5DR06lEePHn12TIYkSZL09WRQIUmSlMaoVEoSPM334Vu3YNaslG6Dip9//pmNGzd+8fiDCROgVCndcvfu8BU56hKcvUmtVmNiYkKZMmW4dOkSffv2Zf/+/eTMmZN27doRGxuLEIJ3794B8Mcff1CjRg2ePHmCj48PgN4sVpkzZ/7yBkmSJElfTAYVkiRJaVCxYtC3r2550iQle3VKS2ja1Xnz5jFw4MB4MyiZmCjZtk1NleXQUOjR48sT+d25c4dz585x8uRJbVcnQ0NDLC0tGT16NObm5ixbtoyVK1cSGRmJoaGhNnGdsbExMTExAHTt2lVb38fOQZIkSUpa8pNWkiQpjRo/HuzslNevXimZt1Obn58fAwcOZO7cubRu3ZpXH4zILlRIf0zIzp1KV6jPmT59Oq6urpQvX54qVapQsWJFpk6dyuXLl4mIiKB48eLMnTsXIQT37t3DyMiI06dP69WhyYqdK1cugE/m2ZAkSZKSlgwqJEmS0qhMmWDqVN3yhg1Ktu3UIoRg1qxZ2m5Kf/75JzVr1iQkJERvuz599BP5DRkC1659vN5Ro0YxYsQIoqKicHNzo1u3bhgYGHDgwAFmzpzJ7NmzefbsGT169GD8+PGYmpoSEhKCt7c3Dx480Naj6aa1fft2AMqVK6dttyRJkpS8ZFAhSZKUhnXrBuXL65b79YP3wwdSnEqlYteuXTRs2FBbdurUKSpVqsT169fjbAe+vrqnLK9fK9PMfjDLKwAbNmzAy8uLGjVqsGPHDhYvXoyvry9Hjx6lbNmy3Lt3j/nz5zN48GBCQ0MZPHgwU6ZMwdzcnH379uHm5sbevXsJCQkhNjaWmTNnsnTpUgoWLEiLFi207ZYkSZKSlwwqJEmS0jADA2XQtsaVK/pZrFOapaUlfn5+9OrVS1t2+/ZtKlWqxLFjx7RlDg6wdKluv7Nn4ddf49d36tQpAAYPHkyxYsUQQqBWqylatCh9+/Ylb968hIWFsW3bNoYOHUpERAQDBgxgy5YtZM+enQMHDtC8eXMqVKhAgQIFGDZsGBYWFmzevJkcmoQfkiRJUrKTQYUkSVIaV768MuBZ45dfvm5WpaRmZGSEt7c3Xl5e2rKwsDBq167Nhg0btGWNG4OHh24/Ly84ckS3/PbtW86ePYuJiQlOTk6AMg7C0NCQ2NhYHB0d6dmzJwDh4eGsW7eOOXPmEBUVRd26dTl27BjTp0+natWqGBkZYWdnx4ABAzhy5AiFCxdO3jdBkiRJ0iODCkmSpHRg8mTQ5J+LiIBRo1K3PSqViuHDh7N+/XoyZMgAQHR0NG3btmXatGnacQwzZ0KBAso+QkDnzvDiha4eY2Nj3r59y873Gf4MDQ0RQmhnbMqcOTOmpqZ06NCBbNmysW7dOu3MULlz52bIkCHs3buXEydOEBAQwIwZM8ibN28KvQuSJGtcf1AAACAASURBVEmShgwqJEmS0gF7e5g4Ube8bBm87zmUqtq0acOBAwfIkiWLtmzEiBHMmTMHAAsLZZpZIyNl3d274OmpvDYxMaFt27YYGxvj5+fHyZMnASVgiY6OBpSnGW/evKFs2bK0bNmSmzdv8vvvv2uPpQle7OzsMDEx+eKcGpIkSVLSkkGFJElSOtG7t5K/QsPTE9LCrKnOzs6cOHFC+4QgX758dOrUSbu+bFkYN063/Zo18McfymtXV1dKlizJ0aNHmTVrFrt27QIgQ4YMREZGMn/+fG03qL59+2JnZ8fu3bt5+vQpIAdhS5IkpRUyqJAkSUonjIz0B22fOaPMspQWFCxYkJMnT9KwYUN27dqFnWbqp/dGjoQqVXTLvXsrTy2yZcvG8uXLcXJyYvPmzbRv357GjRvTqFEjPDw8CA4Opk+fPhgYGJA3b14aN27Mw4cPCQ0NTeEzlCRJkj5FBhWSJEnpiIsLtGunWx41Cp4/T732xGVvb8+OHTsooBlEEYcQMaxaBVZWynJ4OHTpAmo1FCpUiB07dtCuXTtiYmLYuXMnu3btInPmzLi7u9O3b1/Mzc0BtP9rukdJkiRJaYMMKiRJktKZ6dOVsQoAT58qs0GlZbdu3aJw4cIEBx/mf//TlQcE6LJvOzk54evrS2BgIFu3bmXLli1Mnz6dpk2bYmlpqd0nKCiI3Llzy8HYkiRJaYwMKiRJktKZH36AsWN1y97ecOFC6rXnU549e4arqys3btygXr16wGrattWt//lnJYcFgKmpKcWKFaNx48Y0a9YMMzMzvboWLFhAQEAALi4umJqaptxJSJIkSZ8lgwpJkqR0aNAgeJ/agdhYJdP2+4mQ0pRLly5x7949AN69e0eXLp3Jm3ciOXKI92VKtu1XrxLe3+j9tFHTpk1j0qRJ2NvbM3bsWExMTFKk/ZIkSdKXkUGFJElSOpQhA8ydq1s+elQ3o1JaUr16dQ4fPqw3cHvKlF8oXrwn8A6Aa9dg+PCE9w8ODqZRo0aMHDkSS0tL9u/fT758+VKg5ZIkSdLXkEGFJElSOtWggZK1WmPYMHj5MvXa8zEVKlQgMDBQbwD37t2+5MrVEIgA4H//g/ezyeqxtLTE2tqafv36sX//fpkpW5IkKY2SQYUkSVI6Nnu28tQC4OFD+O231G3Px+TNm5cTJ07g7OysLbtzZz+mplWB+wC4uUFIiP5+tra2+Pj4MHXqVHLnzp1yDZYkSZK+igwqJEmS0rF8+ZQnFBqzZ8M//6Reez7FxsaG/fv30zbOSO03by4CFYELhIRAz57xx4aYm5vHG7QtSZIkpS0yqJAkSUrnRo2CnDmV1+/ewYABaXPQNigzPK1du5bheoMoHgB1gEi2bwcfn1RqnCRJkvTNZFAhSZKUzpmbw8yZuuW9e2HbttRrz+cYGBjg5eXFwoULMTBQ/gyVKPE/QMlHMWgQXL+eig2UJEmSvppRajdAkiRJSryWLaFWLTj4djLkOUSHrVY0f5eRzOYZscpgRcYMGbEyef//R5YtjC1QqVQp1uZevXrh6OjIrVu3aN26NcWLK8n8Xr2Cli1vULiwDyEhj9m3bx89evTASTOHriRJkpTmyKBCkiTpP0ClgnnzoOi4C4i8B3kFrLnylXWgwiqD1ceDj88EJXGXvzRAadiwofa1jw80bw6wjMuX3bl8WQ2Av78/M2bMwMfHBzc3t687KUmSJClFyKBCkiTpP6JwYchVMILgb9xfIIiIjiAiOoIHL//P3n3H13j9ARz/3OwgsRKNFYpoJKJm7FkUKVGxdypWY48ERVsjtqAiRgU/O/amam8ihMRWu1JBrJB57++PK/fmlihyrwzf9+vllec845zz5Epyv/c853zvpakvRgojcpjleHfw8e/9jlbU7vCMA8u9AKVOfUlJSXTv3p0aNWrIiIUQQmRAElQIIUQWMqP1YAaN/Z7aDZ5TqMQzXsQ/51ncM54nf43TLT+Le0aiMlHv/VCqlJr6P8jN1A8lJSURFBTEhAkT0tQ3IYQQ+idBhRBCZCHuLvVxD37/81UqFXFJcW8EG/9ZTmV/mgOUJ+8+fOPGjbTVL4QQwiAkqBBCiM+YQqHAwsQCCxMLbLPbpqmu5ADlvYKSVIKU21/c5llE6qMbfzz6g6VhS2nn0g4TI/kTJoQQGYX8RhZCCKEXKQOUfNnzfVQdV+tfpVSpUiQlJb2lAYguFU3njZ0Zd2gco2qNol3pdhgbGaex50IIIdJK8lQIIYTIMBwcHFiwYAHGxm8JFMxe/wOuPLpCpw2dcJ7jzPJzy0lSviUIEUII8clIUCGEECJD8fT05OLFizRt2hF1pu3Xf6ri4ItdX6BQapeqvfzoMh03dKR0YGlWnl8pwYUQQqQTCSqEEEJkOA4ODgwY4EmDBkuAWZr9/4T/Q/en3eng0gEjhfZP2KWHl2i/vj0ugS6sCl8lwYUQQnxiElQIIYTIsNq2vQX8CLTV7Js/cz6dsnci4scI2ru0R4F25OLiw4u0W9eOMnPLsDp8NUqV8s1KhRBC6J0EFUIIITKsokVf8v33CmAB4AhAy5YtqVq1Ko42jixvsZyIHyNoV7qdTnBxIeoCbde1xSXQheCIYAkuhBDCwCSoEEIIkaENHw6QA1gHzKRXr2Csra01x0vZlmKFxwoifoygbem2bwQXbda2oUxgGdZErJHgQgghDESCCiGEEBlapUrQoAGAE9CPCRMUbz2vlG0pVnqsJPzHcNo4t9EJLiKiImi9tjVfz/2atRfWSnAhhBB6JkGFEEKIDG/ECO32nj1w4oS2/OrVK51znWydWNVyFed7n6e1c2ud4CL8QTit1rSi7NyyrLuwToILIYTQEwkqhBBCZHi1a0PVqtryhAnqr8HBwRQrVoyIiIg3rnHO58zqlqs51/scrZxa6Rw7/+A8Lde0pNy8cqy/uF6CCyGESCO9BRXHjx/H3d0dGxsbLCwsKFmyJCNHjuTly5epXhMXF8fUqVOpWLEi1tbW5MiRg6+++opu3bpx7949nXOVSiWjR4+mQIECWFpaUqdOHc6dO/fWehMTE3FxcaFatWqoVCp93aIQQoh0olDojlZs2gS9eo2mTZs2REZG4uHhwfPnz996bel8pQluFcy5Xudo6dRS59i5f87hEexB+Xnl2XBxgwQXQgjxkfQSVCxfvpwaNWqwefNmihYtSpMmTYiNjWX8+PFUq1btrb/oHzx4QKVKlRg6dCj37t2jfv36NGzYEHNzc4KCgrhx44bO+ZMmTWLs2LHkzJmTBg0acOzYMerXr//Wun/77TcuXLhAQEAACsXbn70VQgiRubi5QZky2vLly5VTbF/Gy8vrnR8kuXzhwppWawjrFYZHKQ+dY2H/hNEiuAUV5ldg46WN8oGUEEJ8oDQHFXfv3sXLy4ukpCSCgoIICQlh/fr1XL16lVatWhEWFoaPj4/ONUqlEnd3d86fP89PP/3EnTt3WL9+PevXr+fcuXNcv34dR0dHzfkJCQlMnjyZr7/+mrNnz7J582aCgoKIiopi3rx5OnX/888//PLLL/Ts2ZNy5cql9faEEEJkEApF8kpQagcPutG7t3b4Ijg4mICAgP+sp8wXZVjbei1ne56lRakWOsfORp7l+9XfU2F+BTZd2iTBhRBCvKc0BxWLFy8mNjaWBg0a4Onpqdlvbm5OQEAA2bJlY+HChTx69EjnmuPHj+Ph4cG4ceMwMTHRqbNYsWLY2Nhoyjdv3uTJkye0bdsWc3NzANq1a4eFhQVnz57VudbHxwczMzPGjRuX1lsTQgiRwbRqBSVKqLeVSkhMHEO9evU0xwcNGsSJlLO43+Fru69Z13odZ3qe4XvH73WOnYk8Q/PVzakwvwKbL2+W4EIIIf5DmoOK06dPA1CnTp03jtna2uLk5ERCQgLbt2/X7E8eXRg8ePB7tREdHQ1A7ty5NfuMjIzImTMnjx8/1uw7evQoS5cuxc/Pjzx58nzwvQghhMjYjI3B11dbXrLEmOnTV5A/f35APbLdqlUrHj58+N51lrUry/o26wntEUpzx+Y6x85EnsF9lTsVF1Rky+UtElwIIUQq0hxUxMTEALpv+FNKfnMfFhYGwPPnzwkJCcHKyorKlStz7Ngxhg8fTs+ePRk/fjzh4eFv1GFvbw/A1atXNfuio6OJioqiSJEigPqRqj59+lCxYkW6deuW1tsSQgiRQXXqBAULqrfj42Hp0i9YvXo1xsbGANy5c4eOHTuiVH7YpOty+cuxoc0GQnuE4v6Vu86x0PuhNFvVjEoLKrH1ylYJLoQQ4l9M/vuUd7O1tQXg1q1bbz2evP/mzZsAXLhwAaVSSYkSJejXr98bz7+OGjWKIUOGMHnyZM0+Ozs7ypUrR1BQEM2bN8fZ2ZlBgwahVCpxc3MDYO7cuZw9e5bjx49jZJS2WMnZ2fmt+69fv46dnR179+5NU/3pLTkQzOz3kRXIa5GxyOuRsbzr9XB3L8ScOSUBCAhIpHp1FV5eXpqR8F27dtGtWzc6der0UW33y9ePRtkasfTWUo4+PqrZf/r+aZqubMpXOb6ic5HOVM5d+bNYEER+NjIWeT0ylqzwesTExJA9e/Y01ZHmkYratWsDsHLlSuLj43WOHT9+nMuXLwNoVmlKfpTp/PnzBAQEMGTIEG7cuEFUVBQLFizA0tKSKVOmMHfuXJ26pk+fTkxMDDVr1iRPnjwsXryYJk2a8N133/Hw4UNGjRpFt27dcHV11VwTGxv7wZ9UCSGEyPiaNPkba2v135zYWBM2bixMq1atqF69uuacJUuWEBIS8tFtlMxRkrHOYwksG0jVPFV1jl1+cZmfIn7C+6w3Jx6fkJELIYRQpdGLFy9U9vb2KkDVqFEjVXh4uOrZs2eqHTt2qAoVKqQyMTHRHFOpVKqtW7eqABWgateu3Rv1zZ49WwWoChUq9Max8PBwla+vr6pnz56qoKAgVUJCgkqlUqm8vLxUuXPnVkVFRalUKpXqzz//VDk5OakAlaWlpapHjx6qV69epfVWVU5OTionJ6c015Pe9uzZo9qzZ096d0Oo5LXIaOT1yFj+6/UYO1alAvW/3LlVqmfPVKro6GhV8eLFVYDKyclJdeHCBb3159S9Uyq35W4qfuGNf64LXFXbr2xXKZVKvbWXkcjPRsYir0fGkhVeD328x03zSEX27NnZunUr9vb27Ny5k9KlS2NtbU3jxo0xMjJi0KBBgHbOhZWVlebaH3744Y36PD09USgU3L17l2vXrukcc3Z2ZuLEicydOxdPT09MTEwICQkhKCiIcePGYWNjw71792jatCnZs2dn3bp1jBgxgoULFzIiZdYkIYQQmZ63NyT/SYmOhnnzIFeuXKxduxZPT09OnDhBqVKl9NZexQIV2dp+Kye9TtLEoYnOsZP3TtJkRROqLqzKrmu7ZORCCPHZ0UvyOxcXFy5dusSSJUvo27cvvXv3Zu7cuTqTrpPnKRQtWlSzL3mSdUrZsmXTzNN48ODBO9tVqVR4e3tTpkwZevbsCUBAQACvXr0iODiYFi1aMHLkSDp27EhAQMA7s3sLIYTIXHLnhh9/1JanTYPYWChbtixBQUHkyJHDIO1WKliJbe23ccLrBI1LNNY5duLeCRotb0T1oOr8cf0PCS6EEJ8NvQQVAJaWlnTu3JlZs2YxZ84cevbsiZWVFX/++SegXXLW3t6evHnzAugsB5tMqVTy5MkTgP/8gxAUFMSpU6eYPXu2ZtWPS5cuYWtrqxO8uLq6Eh8fz/Xr19N6m0IIITKQgQPBwkK9HRkJixalfq6+3+C7FnRle4ftHO92nEYlGukcO3b3GN8u+5Yai2owc+tujh6V4EIIkbXpLah4mwMHDhAaGoqzs7PO5LmmTZsCsG/fvjeuOXr0KPHx8VhaWupk1f63J0+eMHz4cDp16qRTN8CrV690ysmz8j+HFTqEEOJz8sUX4OWlLU+eDAkJb54XHh5O5cqVuXLlit77ULlQZXZ02MGxbsf4tvi3OseO3jnKgNMN+XZ1TY7feb+kfEIIkRnpJag4e/YsiYmJOvtCQ0Np3749CoWC3377TefY0KFDMTY2ZsqUKZw5c0az/8GDB/Tv3x9Qz7cwMzNLtc2RI0cSFxens/QsqB+zevHiBZs2bQLUiZDWrFmDubk5xYsXT9N9CiGEyHiGDAGT1wuk37wJq1bpHl+1ahWVK1fm1KlTtGzZ0mCPwlYpVIWdHXdy9IejNCzeUOfYizxHOHDyiUHaFUKIjEAvQcWAAQMoUKAADRs2pH379lSrVo1KlSrx4MED5s2bR926dXXOd3Jywt/fn8ePH1O1alXq1q1L06ZNcXR0JDQ0lPLlyzNhwoRU2wsLC2Pu3Ln8+uuvfPHFFzrHvL29yZEjB23atMHd3Z2yZcty6tQpBg4ciKWlpT5uVwghRAZSpAh07KgtT5gAKVcTNzMz0wQS58+f58cffzToXIeqhauyq+MujvxwhDzRDdQ771Tlj8CG775QCCEyMb0EFR07dsTJyYmzZ8+ydu1abt26Rdu2bTl16hTdu3d/6zV9+/Zl165d1KpVizNnzrB7927y58/Pr7/+yqFDh3RWiXrbtY6OjvTp0+eNY3Z2duzatYvy5cuzc+dOHj58yJAhQxgzZow+blUIIUQG5OsLyU+4XrwIrwerAWjRooVmJUJQ569YuHChwftUrXA11jX/AxYehp0z2LtHwcmTBm9WCCHSRZozagN4eXnhlfKh1vfUsGFDGjb88E9uDh48+M7j1apV4+jRo+88RwghRNbh6AgeHrB2rbrs5wfNm2sDjYkTJ3LixAmOHDkCQJ8+fahQoQLlypUzaL9q14YqBatz/Li6PGECbNhg0CaFECJdGHSithBCCPGpDB+u3Q4JgdeLDwJgamrK6tWrNUuWx8XF0bJlS81qg4aiUEDKNEkbN8KFCwZtUggh0oUEFUIIIbKE8uWhUYqVXf38dI8XLFiQlStXalYC/Ouvv+jatavBc0m4uUHp0tryxIkGbU4IIdKFBBVCCCGyjJSjAvv3w7+fhP3mm2905tht2rSJqVOnGrRPRka6oygrVqhXqRJCiKxEggohhBBZRs2aUKOGtvy2hQRHjBhB48baTNjDhw//z7l6adW6NRQrpt5OSoIpUwzanBBCfHISVAghhMhSUo5WbN0KYWG6x42MjFi6dCn29vYAZM+enefPnxu0TyYm4OOjLS9cqM4ALoQQWYUEFUIIIbKURo2gbFlt+W1zGPLmzcuaNWtwdXXl9OnTuLm5GbxfXbqAnZ16Oy4OZswweJNCCPHJSFAhhBAiS/n3ikvBwXD16pvnubq6cvz4cUqUKPFJ+mVhAYMHa8tz5oCBF58SQohPRoIKIYQQWU6LFlCypHpbqYTJk99+XvJKUJ9Kz56QO7d6+/lzCAj4pM0LIYTBSFAhhBAiyzE2hmHDtOUlS+Du3f++7smTJ3Tu3JkbN24YpF9WVtC3r7Y8Ywa8fGmQpoQQ4pOSoEIIIUSW1KEDFC6s3k5IgGnT3n3+mTNnqFChAkuXLqVVq1bExcUZpF/9+kG2bOrthw/h998N0owQQnxSElQIIYTIkszMYOhQbXn+fIiKSv38ixcv8tdffwFw+vRpBg4caJB+5c2rfgwq2dSpEB9vkKaEEOKTkaBCCCFEltWtG9jaqrdfvoRZs1I/t3379vTu3VtTDgwMZPny5Qbp16BBYGqq3r5zBwzUjBBCfDISVAghhMiysmWDlAMOv/0Gz56lfr6/vz8VK1bUlHv06EFERITe+1WokHqJ2WSTJqmT4gkhRGYlQYUQQogs7ccfwdpavf30KQQGpn6uubk5a9asIffrJZpevnyJh4eHQZLj+fiA0eu/wpcvw4YNem9CCCE+GQkqhBBCZGk5c0KfPtry9Onw6lXq5xctWpSlS5dqypcvX6ZHjx6oVCq99svBAVq10pYnTAA9NyGEEJ+MBBVCCCGyvP79wdJSvf3gAQQFvft8Nzc3RqTIoLdq1SrmzJmj936lXPY2NBT++EPvTQghxCchQYUQQogsL18+6N5dW548Wb3M7Lv8+uuv1K1bV1MeOHAgJ06c0Gu/ypaFJk20ZT8/vVYvhBCfjAQVQgghPgtDhoCJiXr79m1YseLd55uYmLBy5Ury588PQEJCAseOHdN7v4YP124fPAhHjui9CSGEMDgJKoQQQnwWCheGzp215QkT/nvFpS+++ILVq1eTL18+tm/fzoABA/Terxo1oGZN3X4JIURmI0GFEEKIz4avLygU6u3Ll2Hjxv++pmbNmty4cYPGjRsbrF8pRyu2bYOwMIM1JYQQBiFBhRBCiM9GyZK6Ky75+b3fikvZsmUzXKeARo3U8yuSTZxo0OaEEELvJKgQQgjxWUk5KvCxKy4plUomT57M3bt39dInhUK3X8HBcO2aXqoWQohPQoIKIYQQn5W0rrj06NEj3Nzc8PX1pU2bNiT81zJS78nDQ527AkCpVK9QJYQQmYUEFUIIIT47KVJQcPAgHD78/tfu2LGDnTt3AnD06FF8fX310idjY/Wcj2RLlsC9e3qpWgghDE6CCiGEEJ+d6tWhVi1t+UNWXOrQoQNdu3bVlP39/Vm3bp1e+tWpExQqpN6Oj1dn/xZCiMxAggohhBCfpZSjFdu3w9mz73edQqEgICCAMmXKaPZ5enpy9erVNPfJzAwGD9aW582DR4/SXK0QQhicBBVCCCE+Sw0bQvny2vKHjFZky5aNtWvXYmVlBcDz58/x8PDg5cuXae5X9+6QN696OyYGfvstzVUKIYTBSVAhhBDis6RQ6I5WrFkDV668//UODg4sWrRIUz5//jw//vgjqvdZo/YdsmeH/v215Vmz4PnzNFUphBAGJ0GFEEKIz9b334Ojo3pbpYJJkz7seg8PDwYOHKgpL1myhKCgoDT3q08fyJFDvR0dDfPnp7lKIYQwKAkqhBBCfLaMjGDYMG35f/+D27c/rI5JkyZRrVo1Tdnb25uz7ztBIxW5c0Pv3trytGkQF5emKoUQwqAkqBBCCPFZa98e7O3V24mJ6jfwH8LU1JTg4GBsbW0BiIuLY968eWnu18CBYG6u3r5/X73ErBBCZFQSVAghhPismZqCj4+2vGABPHjwYXUULFiQFStWYGJiwtixYwkICEhzv/LnB09PbXnyZHXQI4QQGZEEFUIIIT57P/wA+fKpt1+9gpkzP7yO+vXrc/36dUaOHImRkX7+vA4dqk6KB3D9unoyuRBCZEQSVAghhPjsWVrCoEHa8uzZ8PTph9djn/wclZ4UKwZt22rLEyaoJ5QLIURGI0GFEEIIgXpidK5c6u1nz2DOHP3Uu3PnTiIjIz/6+pQTyc+fh23b9NApIYTQMwkqhBBCCMDaGvr21Zb9/SEtueySkpIYOXIkjRs3pn379iR+5ISI0qWhWTNt2c9PRiuEEBmPBBVCCCHEa/36QbZs6u2oKPj994+va+PGjYwfPx6Affv28fPPP390XcOHa7ePHYODBz++X0IIYQgSVAghhBCv2dhAz57a8pQpEB//cXW1aNGCtikmRPj5+bHtI59dqlIF6tbVlidM+Lg+CSGEoUhQIYQQQqQweLB6mVmAu3dh2bKPq0ehUDB//nwck1N2A506deLmzZsfVd+IEdrtXbvg9OmP65cQQhiCBBVCCCFECgULQteu2vLEiZCU9HF1WVlZsXbtWrK9fqYqOjqaVq1aEfcR6bG/+QYqVtTtlxBCZBQSVAghhBD/4uMDyakmrl6Fdes+vi5nZ2fmz5+vKYeEhDBw4MAPrkeh0B2tWLcOLl36+H5lRmlZRUsIYVgSVAghhBD/UqIEtGmjLad1xaUOHTrQu3dvTTkwMJDly5d/cD3u7lCqlHpbpVJn2f5c+Pj4MPn1DSuVynTujRDi3ySoEEIIId4iZX6IsDDYsSNt9fn7+1MxxfNLPXr04MKFCx9Uh5GRbr+WLoXbt9PWr8wiIiKCo0ePAugtY7kQQn/kp1IIIYR4izJloGlTbXn8+LSNVpibm7NmzRpy584NwMuXL/Hx8fngetq1gyJF1NuJiTBt2sf3KTNQvf6mu7q6EhkZydOPSXUuhDA4CSqEEEKIVKScw3D0KBw6lLb6ihYtyv/+9z8AmjdvzrKPWFrK1BSGDtWWFyxQ59TIqhQKBQDff/89kZGR7N27V+e4KpVIL7X9QgjDkKBCCCGESMW/80P4+aW9zu+++46DBw+yfv16cuXK9VF1/PAD5Mun3n71CmbOTHu/MpqUQYFKpSJfvnzkzJmTa9euAep5FSqVCoVCQUhICLNnz2bJkiWaR6QUCoUEFkJ8QhJUCCGEEO9giPwQNWvW1HwC/zEsLSHlAlKzZ8OzZ2nvV0aS8vujUCiws7Ojbt26bNiwgZcvX2oCipUrV1KlShXGjRuHp6cnbm5u+Pr6aq6TwEKIT0OCCiGEEOIdvvkGKlXSlg2VzfratWs8evTovc/v3RusrdXbT59CYKBh+vWpLVq0CB8fH3r16sXBgweJiYnRHCtdujTXrl1DoVBgbGxMeHg4Xl5e9OvXj6NHjxISEkKtWrWYMmUKI0eOBEhT8CaEeH8SVAghhBDv8O/8EOvXw8WL+m1j/fr1VKhQgU6dOr33cqk5c0KfPtry9OnqR6EyM19fX7p168bs2bMJCgqifv36jBkzhitXrgDQunVrYmJi2L59OwCXL1/G2NiYtm3bUqxYMcqXL8+kSZOoWrUqgYGBnD9/Pj1vR4jPigQVQgghxH9o1gycnNTbKhVMmqS/uvfv34+HhwfPnj1jx44d+H3AxI3+/cHCQr394AEEBemvX5/avn378Pf3p06dOhw4cID9+/fTvXt3pkyZQmBgIDExMVhbW2Ntbc25c+cAsLW15cWLF5qyUqnE0dGRfv36ER0dzd27d9PzloT4rEhQIYQQQvwHIyMYPlxbXrYMbt7UBQ9mBgAAIABJREFUT921a9emefPmmvLo0aP5888/3+vafPmge3dtecoUSEjQT78+tdjYWBITE2nZsiWVKlWiWrVqzJo1i/79+xMQEEBISAh2dnY0bNiQ3bt3k5iYSP78+SlRogQzZ85k+/btmvwVF18PJSVk1m+GEJmQBBVCCCHEe2jbFooWVW8nJcHUqfqpV6FQsGjRIooVKwaoVzpq37499+7de6/rhwwBExP19q1bsHKlfvr1qSUHBH///TcqlQqlUomxsTEdO3ZEqVRqMpA7OzsTERHB06dPcXBwYNKkSVy9epXu3bvj4+NDv379mDVrFoULF9ZJNiiEMCwJKoQQQoj3YGICrxcVAuD33yEyUj9158qVi7Vr12Jubg5AVFQUrVu3fq9P2u3toWNHbXniRHjPaRnp7u+//9ZsN2jQgGbNmhEYGMjhw4c1QUaJEiUwMTEhKSkJgEaNGmFqasr+/fsBdf6K4OBgbGxsmDZtGnPmzMHOzo4dO3ZQoECBT35PQnyuJKgQQggh3lPXrmBnp96Oi4MZM/RXd7ly5Zg9e7amfPToUYYNG/Ze1/r6qieUg3oS+aZN+uuXoYwcORJvb2+iXmfuMzIyYuDAgRQoUAAPDw8mTZrE5s2b8fb2Jj4+nm+++QaAIkWKYG5uzsmTJzV1NWvWjF27dhEWFsbhw4c5ePAgTsmTYIQQn4QEFUIIIcR7srCAwYO15TlzIDpaf/V369aNrl27asrTp09n/fr1/3mdoyO0aKEtT5ignlCeUfn4+ODn58fx48eJTDHcU6tWLfz9/alcuTLDhw+nefPmrF+/nh49elD3dRbCnDlzUr9+fU6ePEl8fDyJiYkA2NnZUbp0aapUqYKNjU263JcQnzMJKoQQQogP0LMn5M6t3n7+HAIC9Fe3QqEgICAAFxcXzT5PT0+uXr36n9emnEh+6hTs2aO/funTgAEDmDp1Kvny5eOff/5h9OjRmse8FAoF9evXZ8uWLWzZsoWgoCD27t2Ln58f+fPn19Th6urK8ePHiYqKwiR5QokQIl1JUCGEEEJ8ACsr6NdPW54xA1LkZ0uzbNmysXbtWqysrAB49uwZXbp0+c/M0BUqQMOG2rKhkvSlxcCBA5k1axYdO3Zk8eLF2Nvbc/LkSU6cOAGgGXUAcHNzo2vXrlSpUoU8efIAaL4H1atXx8zMjPDwcJ39Qoj0I0GFEEII8YH69oXs2dXbjx7BggX6rb9kyZIsWrQIgK+++ooFCxa8V2bolKMVe/fC6/fqGcLAgQOZOXMmrVq1Yvjw4TRq1IhvvvmG+/fvs3XrVoD/HHVI/h6ULVsWGxsbtm3bprNfCJF+JKgQQgghPlDevNCrl7Y8dap64rY+eXh4sGzZMk6dOoWzs/N7XVO7NlStqi1nlNGKwYMHawKKMWPGUKpUKQDatm0LqOeOHDp06L3qSl4FysHBgUuXLhGn72+8EOKjSFAhhBBCfIRBg8DMTL197x4sXar/Njp06KB5DOp9KBS6oxWbNsHrJ4TSzbRp0/D396dNmzaMGTOGr776CpVKhUqlokGDBvTq1YukpCSOHTsGqLNiv4uxsTEAvXv3xt/fX7MMrxAifUlQIYQQQnyEAgXA01NbnjgRUkwJMJgXL17w9OnTVI+7uUGKed5MmmT4Pr1L06ZN8fHxYdSoUXz11VeA+nGl5EeWatWqhUqlYubMmdy5c0eTn+K/uLu7v/cIjhDC8CSoEEIIIT6Sjw8kvwe+fh3WrjVsexcvXsTV1ZWuXbumOjnZyAhSprdYuRJu3DBsv96lZMmSjBs3LtW8EW3btqVx48bcv3+f+fPnk5iYKBOvhciEJKgQQgghPlKxYtCunbbs52e4/BDh4eFUqlSJixcvsnHjRqZNm5bqua1bq/sGkJQEU6YYpk/vK7UJ2MnzI3r06IG1tTX79+8nMTERhUIhgYUQmYwEFUIIIUQapBwVOH8eXi9IpHdOTk7UrFkzRbvDUp3cbGKiHkVJFhQEKXLMZRjJ8yMqVqzIl19+yZEjR5g5cyYgKzoJkdlIUCGEEEKkQenS4O6uLY8fb5jRCiMjI5YtW0bhwoUB9af8bdq04Z9//nnr+V26QHK+uLg48PfXf5/0QaVSUbBgQX799VeMjIzYsWOHTpZtIUTmIEGFEEIIkUYpV1w6fhwOHDBMO3nz5mXNmjWYmpoCcP/+fdq1a6d5jCglCwsYPFhbnjMHoqMN06+0SJl7wtXVlYMHD2qS4QkhMg8JKoQQQog0qlwZvvlGW/bzM2RblZk+fbqmvG/fPkaPHv3Wc3v0gNy51dsvXkBAgOH6lVb29va0aNECgHHjxvH333+nc4+EEB9CggohhBBCD0aM0G7v3g2nThmuLW9vb03iOAA/Pz9NdumUrKygXz9tecYMiIkxXL8+VvKkbG9vb+rVq0doaCjnz59P514JIT6EBBVCCCGEHtStqx6xSGbIbNYKhYL58+fj6Oio2depUydu3rz5xrl9+0L27OrtR4/g99/114+HDx9y6dIljh07Rnx8vGb/h67clPwIlJmZGSVKlEClUuHg4KC/jgohDE6CCiGEEEIPFArd0YoNG+DCBcO1Z2Vlxdq1a8mWLRsA0dHRtGrV6o35FXnzQs+e2vLUqZDi/f9HCwwMpHnz5pQrV47q1avTuHFj1qxZQ1xc3Eev3GRsbMzYsWP566+/KJa8Jq4QIlOQoEIIIYTQk+++U68GlWziRMO25+zszPz58wF1kOHr66tZpjWlQYPg9dxu7t6FZcvS1u7QoUPx9vYmPDyc7777DhcXF44cOcLYsWO5dOnSB9WlVCp1tm1tbSlatGjaOiiE+OQkqBBCCCH0xMhIdyWoFSsMn826Q4cOTJw4kZCQEFq2bPnWcwoWhK5dteWJE9VJ8T7GuHHjmDZtGm5ubuzevZs1a9awZcsWTZCxdOnSd16fHEQ8fvwYUC+Vm7zPyEjelgiRWclPrxBCCKFH6ZHN2tfXl5IlS77zHB8fddADcPUqrF//4e0EBwczZcoUatasiZ+fH5UqVUKpVGJvb0/nzp0BiIqKeuO6lHMsjIyMCAsLo3bt2gQGBmr2CSEyN/kpFkIIIfTIxAR8fV8XFEksDFJx//6n74dKpSIuLk5TLlFCHfAk8/P7sCR9Dx8+ZOnSpcTExDBu3DhcXFwA7ciDubk5APnz5+fgwYP8/vvvHDp0iGfPnqFQKDRzPZKSkti/fz8RERF4e3sTFBSUxjsVQmQEElQIIYQQeqbJZl1tGvHtazFw5r5P2v7Tp09p2bIlXbt21RklGDZMe87Zs7Br1/vXaWFhQd68efH396dmzZqAOkAwMTHh0aNH/PrrrwDs2rWLOnXq0KNHDxo1aoSnpyeRkZEYGxujUqkwNjamXbt29OnTB0tLS6pWraqXexZCpC8JKoQQQgg9MzeHPoOfQ/XJUOQwqy3rUXNhPY7cPmLwtu/evUvFihVZv349q1at0jxiBPD11+Dmpj33fZP0qVQqcuTIgb+/P506ddLsMzY25smTJ4wZM4bVq1dTvXp1Bg0axK5du1i0aBFOTk5s2LCBnj178vTpU82qUPny5WP06NHcvHmTUqVK6e3ehRDpR4IKIYQQwgBsa26EbI805cN391FjUQ0aLWvEyXsnDdaunZ0dhQoV0pQHDBjAyZPa9lJOJD90CA4ffns9b8s1kTt3bnLlygWoc0uoVCpOnDjB0qVLqVatGnv27KFTp040aNCALl26sG7dOsqVK8e+ffsIDQ0FtI9L2djYYGtrm9bbFUJkEBJUCCGEEAbQ3bUTPygOkjO6ts7+Xdd3Ufn3yjRd2ZQz98/ovV0TExNWrlyJnZ0dAAkJCbRq1YpHj9QBTvXqUKuW9vzUkvTdunWLM2fOcOzYMW7fvq1zLDngUCgUlCpViqlTp3L48GHMzMw0cydUKhX29vY0adKEFy9eaDJky6RsIbIm+ckWQgghDGT+TzWJ9t/Hns57qFa4ms6xrVe2Un5+eTyCPQh/EK7Xdu3s7Fi9erUmZ8Xt27fp1KmTZpQg5WjF9u3q+RUpTZkyhSZNmuDq6kr16tXp27cvEydO5OjRo8TExKBQKDR12dvb88MPPwDqORbJbSYHFzIaIcTnQYIKIYQQwkCMjdWf5tf7sh6HPQ+zo8MOKhaoqHPO+ovrKRNYhnbr2nHp4YcljnuXWrVqMSHFMMSOHTs05W+/hXLltOemTNI3fPhwfH19iYmJwdPTk65du6JQKPjzzz/x8vJi6tSpPHz4ECMjozeydycHFEqlEhMTEwD+/PNPrKysqJVyeEQIkeXoLag4fvw47u7u2NjYYGFhQcmSJRk5ciQvX758r+vr16+PQqFAoVAQGRn5xvHY2Fi8vb2xsbEhe/bsNGvWjFu3br21rqdPn2JnZ0e7du3SdE9CCCGEvigUChqVaMRJr5NsaruJr7/4WnNMhYpV4atwnuNM5w2dufb4ml7aHDJkCO7u7pry6NGj2bNnDwqF7mjFmjXq3BXBwcFMmjSJunXrsnXrVubPn09QUBAzZsygYsWKXLp0idmzZzN48GDNik4pM2KDOqBIfsRp2rRpbN26ldq1a/Pll1/q5Z6EEBmTXoKK5cuXU6NGDTZv3kzRokVp0qQJsbGxjB8/nmrVqvH8+fN3Xr948eLXv+QUqZ7Tv39/5syZQ5EiRahZsyZbt26lSZMmb3xKAupfmjExMUydOjXN9yaEEELok0KhoNlXzQjtGcraVmtxtnXWHFOqlCw9txTH2Y54bfbi1pO3f3j2IW0tXryYYq+z8SmVStq1a8e9e/do0QKS8+UplTB5Mpw4cQKAQYMG4eLigkqlIikpiS+//BJvb2/KlCnDo0eP2LJlCz4+PpoRi38ntwMIDAxk8uTJ5M+fn+nTp5MzZ8403YsQImNLc1Bx9+5dvLy8SEpKIigoiJCQENavX8/Vq1dp1aoVYWFh+Pj4pHp9VFQUQ4YMoWHDhtjb27/1nPv37xMUFETjxo0JCQlh586djB07lgsXLrBhwwadc8PDw5kzZw6jRo2iYMGCab09IYQQwiCMFEZ4OHkQ1iuMFS1WUDKvNiN2kiqJhWcW4vCbA7239ubus7sf3U6uXLlYu3atJjldVFQUbdq0QalM0CbpAxYvjufYsVDMzMxwcHAA1EFI8mhE4cKFmfj6OaknT54QHBzMrFmzePnypeZDwSdPnhAaGkr37t0ZNmwYZmZm/PHHH5QoUeKj+y+EyBzSHFQsXryY2NhYGjRogKenp2a/ubk5AQEBZMuWjYULF2pWnfi3AQMGEBMTw5w5c1JtIzw8nMTERDp37qz5xZU8Kezsv2aX9enTh+LFizNw4MC03poQQghhcMZGxrRzaUfEjxEsab6EYrmLaY4lKBOYe3ouJWaVoP+O/kS+ePPx4PdRrlw5Zs+erSnXrFkThUJBx46QvPpsYiLcu2dKfHw827ZtU/ftdcK65NGHL774AgsLC9q3b4+dnR2rVq3i4sWLgHpi9t27d/n+++9ZuHAhNWvWZN++fTg7OyOEyPrSHFScPn0agDp16rxxzNbWFicnJxISEti+ffsbx3ft2sWKFSv46aefKF68eKptREdHA+r1sZMlbz9+/Fizb8WKFRw4cIDffvsNU1PTj7ofIYQQIj2YGJnQ+evOXPK+xIKmC7DPqR29j0uKY9bJWRSbWYyhfwwlKibqg+vv1q0b/fr1Y9OmTUyYMAETExPMzGDIkOQzzIiMbIOpqSkbN27k2LFjgPoRqvj4eABevXpFbGwsFStWxMPDg2vXrjF37lxAHYCULl2aJUuWsHjxYhYvXiwjFEJ8RtIcVMTExAC6b/hTypMnDwBhYWE6+1++fEmvXr1wdHR85+NRgOaxqKtXr2r2XblyBYAiRYoA8OLFC4YOHYqHhwcNGjT4iDsRQggh0p+psSle5b240ucKAU0CKGBVQHPsVeIrph6bypczv2TEnhE8fvX4HTXpUigUzJw5k2bNmuns9/ICGxv1dnx8E2xsynLo0CGmT5+u+UDQzMyMFy9e0LdvXwoXLoyXlxfe3t7Y2tqyY8cOoqKiNPMq6tSpQ6dOnbBJrlQI8VkwSWsFyetPp7YSU/L+mzdv6uwfNWoUN2/eZN++fZiZmb2zjbJly2ometWpUwdbW1t8fHxQKBQ0btwYgDFjxvDkyROmT5+exjsi1aHa69evY2dnx969e9PcRnpKDgQz+31kBfJaZCzyemQs8nqAI44sLLOQLfe3sPLOSqIT1CP3MQkxTDg8gZnHZuJR0IOWBVuSwyTHR7fz3XdFWLy4OJCfJ08WUKDAd6xbt44dO3bg4uJCYmIit2/fJjo6mi5dunDw4EEsLCyoUKECO3fuZOvWrZoP+YThyc9GxpIVXo+YmBiyZ8+epjrSPFJRu7Y6U+jKlSs1w6PJjh8/zuXLlwF0VoAKDQ1l5syZdOnS5a2PTf2bhYUFU6ZM4ebNm7i4uGBnZ8euXbvo1asXZcqU4fLly8yYMYMRI0boTPZ+9eqVzooUQgghRGZjZmSGR0EPllZaSo8ve2BtYq059jLpJUtvL6XDqQ4sv72cl4nvt4x7MqVSyYoVK7h3bwDZsiWq63xZhpo1F1K3bl2SkpI4ceIEp0+fJleuXHTv3p3mzZtjYWEBoPmakJCgp7sVQmRWClUa33XHxMTg5OTE7du3adSoEVOnTsXe3p4jR47QvXt3IiMjSUxMpFGjRuzYsYOkpCRcXV25desWly5d0hkeLVq0KLdu3eL+/fvY2dm90daxY8dYs2YNsbGx1KtXDw8PDxQKBQ0bNuSvv/4iIiICc3NzVq1axbBhw7h16xY5c+akT58+jBkzRjPR7GMlj2BERESkqZ70lhxJ16tXL517IuS1yFjk9chY5PV4u+dxz5l1YhZTj03lSewTnWN5LfPiW92XHyv9SHazd3/q+OzZMzp06MDWrVsBaNRoITt3qhdBsbODixdjuXPnKjdv3uTMmTNUqFCBhg0b6sxZrF+/Pn/99Rdnz57F2tr6re0I/ZOfjYwlK7we+niPm+aRiuzZs7N161bs7e3ZuXMnpUuXxtramsaNG2NkZMSgQYMA7ZyLGTNmEBoayuTJkz/4ecuqVasyffp05syZQ8uWLVEoFKxbt47du3czc+ZMzM3NOX36NO3bt6dUqVJs3LiRH374gfHjx+useiGEEEJkVlbmVvxU6ydu9r/Jz7V/xtpc+2b+0atH+PzpQ/FZxZlxfAaxibGp1mNpaamz2Mn+/d6YmqpXVIyMhNWrLXBxcaFp06bUqFEDS0tLnetnz57NgQMHqF27tmbEQgjx+dJL8jsXFxcuXbrEkiVL6Nu3L71792bu3LmEh4drzkmOgLZs2YJCoWDJkiXUqVNH519yJu0WLVpQp04dDh8+/M52X716xeDBg2natClubm6AOntnjhw5CA4Oxt3dnenTp1O7dm2mTJmij1sVQgghMoScFjn5pc4v3Oh/g+E1hpPdVDsy8U/MPwzcNZDis4oz59Qc4hLj3rje1NSU1atXaz7gi42NxdKyJfAUgEmT1MvM/vsagMmTJzN+/Hjy5cvHyJEj/3NupBAi60vzRO1klpaWdO7cmc6dO+vs//PPPwHdJWdVKhUHDx5Mta7kZewePnz4zjb9/Pz4559/mDFjhmbfpUuXcHR0xMrKSrPP1dWVAwcO8OzZMxmeFUIIkaXkscyD3zd+DKwykMlHJhNwKoBXia8A+Pv533hv92bSkUmMrDmSrmW7YmqsfXypUKFCrFixgm+//RaVSsWzZ9eBrsB6btxQEBwM7dtr27pw4QI+Pj5s376d4sWLs2nTpncuCS+E+HzoZaQiNQcOHCA0NBRnZ2eqV68OwP79+1GpVG/9l7xyxP3791GpVDRv3jzVuq9fv86UKVPw8fGhWLFiOsdevtSdqJY8Kz85cZ4QQgiR1dhmt2VKwylc73edfq79MDPWjh7cfnqbHlt74BjgyJKzS0hUaocgGjRowC+//JKipo2AeiXFCRNAqdQeyZUrFzlz5qRv377s3r0bJycnw96UECLT0EtQcfbsWRL/NUYaGhpK+/btUSgU/Pbbb/poRkf//v3Jnz8/w4YN09nv7OzMhQsXOHPmDKBedWrLli3Y29vrjF4IIYQQWVF+q/zMbDyT6/2u06tCL0yNtCMTf0X/RddNXXGe48zK8ytJUiYBMHLkSL799tsUtfgChwkPh9fJtQEoUKAACxYsYOLEiRQtWvST3I8QInPQS1AxYMAAChQoQMOGDWnfvj3VqlWjUqVKPHjwgHnz5lG3bl19NKOxbds2tm3bhr+//xsTx4YOHYpCoaBu3bq0aNGCMmXKcOfOHUaMGKHXPgghhBAZWSHrQgR+F8iVvlfoVq4bxgpjzbErj67Qfn17vp77NWsvrAUFLFu2jMKFC78+IwloDfyDnx+kXCcyW7Zsb/ztzSwePEzg5+l3uP3kTnp3RYgsRy9zKjp27MiyZcs4e/YsT548wdbWlrZt2zJ06FDKli2rjyY04uLi6N+/P99+++1bH48qU6YMGzduZOTIkWzduhU7OzsmTpxIz5499doPIYQQIjMomqsovzf7nWE1hjH24FiWnVuGUqV+pikiKoJWa1rx9Rdf82udX1m9ejW1a9d+nXfiPtCO48d3ExaWi7Jln7yznfQUnxRP5ItI/n7+N/ef31d/faH79fbj+zxJiALgjwUdODZ0WTr3WoisRS9BhZeXF15eXmmu599Zt9/G3Nyca9euvfOcpk2b0rRp0zT3RwghhMgqSuQpwZLmSxheYzi/HviV1eGrUaEeggj7J4zmq5tTsUBFuvl2Y+64ua+vMgFiWLGiKGXLnv3kfY5LjCPyRaQ2QEglYHj48t0Lu/zbyYt/c/UqODgYqONCfIb0tvqTEEIIITI+RxtHVnqs5KeaP/Hz/p9Zf3G95ljI3yGEGIeQ1zUv5Yo04c81QcANTp9eiI9PKPXr/0G3bt1wSOO78eRgQSdAeH6fv1/oBg4fGiy8L6VxDB07wuHDkCKXnxAiDSSoEEIIIT5DpfOVZl3rdZy5f4af9//Mlitb1AcU8KjxI/5ULMXi8Qli91wDlJw+DadP72bq1KksWLAAT0/PN+qMS4zj/ov7qY4oJAcPj149Msg95bHMQwGrAuTPkV/3q5X667mj+endMT8kWnASGDMGxo41SFeE+OxIUCGEEEJ8xsrlL8fmdps5ee8ko/eNZtf1XaAAHkHs3itvnJ+UlISXlxcnjE4QmzNWJ2B4/Orxmw3oQV7LvJrAILWAwS6HHRYm787sXa0NhOyGhQvVZT8/+PZbqFHDIN0W4rMiQYUQQgghcC3oys6OOzly+wij949m7+69oHr7uUqlknm/z4P6aWszr2VencDg3wFDcrBgbmKetoZSmDEDDhyAa9fUOTg6doSwMMiZU29NCPFZkqBCCCGEEBrV7auzp/Me6q2pxz72pX7iOxaDsslmozuSkKPAG8GDvoOF95UjByxfDtWqQVIS3LoFffrA0qWfvCtCZCkSVAghhBDiDa7OruzbmnpQYXbPmh5fdcWxWMk3HkNKmc07I3J1hV9+gVGj1OVly6BJE2jXLl27JUSmppfkd0IIIYTIWrp164axsXGqx+OjnxHY8X8835ud5o7NqVKoCvY57TN8QJFs+HDduRS9e6tHLYQQH0eCCiGEEEK8wcHBgQULFrwzsEhKesLw4Z64uDTm1q3bn7B3aWdsrH7kydpaXX76FDp1Uj8SJYT4cBJUCCGEEOKtPD09uXjxIu3ataNu3boMGzaM0NDL1KgxH7DSnBcRsYvixZ2ZMiUQpVKZfh3+QEWLwpw52vKhQzB5crp1J9OJjIxM7y6IDETmVAghhBAiVQ4ODnh5eQFQr149AA4dKsmCBY3x9u5JQsJ2AJKSXuDj8yNGRi4MHpx51mjt0AG2bYOVK9Xl0aOhQQOoWDF9+5XR+fj4kJiYyPTp01EqlRgZyefUnzv5HyCEEEKID9a9eyFu3NhK6dJLgdyv93ZiyJAa9O8Pr16lZ+8+zJw5YG+v3k5MVAcaMTHp26eMLiIigqNHjwJIQCEACSqEEEII8ZEKFlQQFtaRMWMuYGTUDfAHYNYsqFQJzp0DlSqVZBcZSK5c6vkVCoW6fOUKDBqUvn3KqJJfT1dXVyIjI3n69Gk690hkFBJUCCGEEOKjGRnBqFF2nD37Oy4ueTX7IyKgYkUVZcu2Yvx4PxISEtKxl/+tVi31ilDJ5s+HjRvTrz8ZleJ15PX9998TGRnJ3r17dY6nFkRmhuBSpI0EFUIIIYRIMxcXOHkSBg7U7ktIWMG5c+sYOfInypevzNmzZ9Ovg+/hl19051J4ecH9++nWnQwlZVCgUqnIly8fOXPm5Nq1a4A6y7pKpUKhUBASEsLs2bNZsmSJ5hEphUIhgUUWJ0GFEEIIIfTCwgKmT4c//gA7OyWgXUopPPwMFStWYvTo0cTFxaVfJ9/B1FSdbTtbNnX50SPo2hUy0YJWBpM8QpG8bWdnR926ddmwYQMvX77UBBQrV66kSpUqjBs3Dk9PT9zc3PD19dVcJ4FF1iVBhRBCCCH0qkEDOH/eCDe3A4CXZn9SUiJjx46lbNnynDhxIv06+A4lS8KMGdryH3/Ab7+lX3/S26JFi/Dx8aFXr14cPHiQmBQz2EuXLs21a9dQKBQYGxsTHh6Ol5cX/fr14+jRo4SEhFCrVi2mTJnCyJEjAd3gRGQtElQIIYQQQu9sbGDLllz8/vsCLCz+AIpojl26dIFq1aoxdOhQXmXAZaK8vMDdXVv29YXz59OvP+nF19eXbt26MXv2bIKCgqhfvz5jxozhypUrALRu3ZqYmBi2b1cvK3z58mWMjY1p27YtxYoVo3z58kyaNImqVasSGBjI+c/xm/gZkaBCCCGEEAahUEC3bnDuXAMqVAgH+miOKZVKpk6dytdff81aUsdzAAAgAElEQVShQ4fSr5NvoVDA77+DnZ26HBcH7dtDbGz69utT2rdvH/7+/tSpU4cDBw6wf/9+unfvzpQpUwgMDCQmJgZra2usra05d+4cALa2trx48UJTViqVODo60q9fP6Kjo7l792563pIwMAkqhBBCCGFQDg5w7FgORo36DYXiIOCgOXb16lXq1avH7du306+Db2FjA0uWaMvh4TBsWPr151OLjY0lMTGRli1bUqlSJapVq8asWbPo378/AQEBhISEYGdnR8OGDdm9ezeJiYnkz5+fEiVKMHPmTLZv367JX3Hx4kWADL8CWGaWEbKbS1AhhBBCCIMzNYUxY+DQoZrY24cBQ0l+G6JQDGTvXnsy2hzehg1hwABteeZM2LUr/frzKSUHBH///TcqlQqlUomxsTEdO3ZEqVSyfPlyAJydnYmIiODp06c4ODgwadIkrl69Svfu3fHx8aFfv37MmjWLwoULU1HSlBuEj48PkyerF0VQpuOqAhJUCCGEEOKTqV4dzp+3pHPnycAxoDkJCb/i6Qlt2sDjx+ndQ10TJqiXy03WtStERaVbdwwq5cpMDRo0oFmzZgQGBnL48GFNkFGiRAlMTExISkoCoFGjRpiamrJ//35Anb8iODgYGxsbpk2bxpw5c7Czs2PHjh0UKFDgk9/T5yCjZDeXoEIIIYQQn5S1tfrRotWrXcmVawNgCcCaNVCmDOzencT333/P5s2b07ejqJfJXb4czM3V5chI6N6dDDeqog8KhULzSbeRkREDBw6kQIECeHh4MGnSJDZv3oy3tzfx8fF88803ABQpUgRzc3NOnjypqadZs2bs2rWLsLAwDh8+zMGDB3FyckqXe8rKMlp2cwkqhBBCCJEuWreGc+egTh3tvnv3oGHDGWzcuBF3d3c6dOjAw4cP062PoB6pmDRJW960CRYsSL/+6Fv//v355ZdfAHUwkZiYCECtWrXw9/encuXKDB8+nObNm7N+/Xp69OhB3bp1AciZMyf169fn5MmTxMfHa661s7OjdOnSVKlSBRsbm3S5r6wuo2U3NzFIrUIIIYQQ76FwYdizB6ZNg59+goSE58A4zfEVK1awe/duZs+eTatWrdItz0HfvrB9uzpvBagzh9euDV99lS7d0Zuff/6Z314n4rC2tmbQoEGYmJiQkJCAqakp9evXp379+mzbto2oqCgcHR0pWbIkefLk0dTh6upKcHAwUVFRFCxYML1u5bORnGgweftt2c0VCoUmu/nx48exsrLCwcGBatWqaZIQ6vtnSUYqhBBCCJGujIxg6FA4cQJKlbJCPdeiquZ4VFQUbdq0wcPDI91WuTEygsWLIW9edfnlS+jQAeLj06U7enP69GnN9pAhQ/D39wfA1NRUM+oA4ObmRteuXalSpYomoEj+xLt69eqYmZkRHh6us18YRkbNbi5BhRBCCCEyhHLlICQEvL0dgUPADJLnWwBs2LABJycn/ve//6XLG9f8+WHhQm359Gl4/dRQppM8d6JOnTo4OztrMl4PHjyYGa9TipuYmLxzNaHkN7dly5bFxsaGbdu26ewX+pXRs5tLUCGEEEKIDCNbNpg9G7ZuNSZfvv7AeaCO5nh0dDRdunTBzc2NO3fufPL+ubtDjx7a8sSJcPDgJ+9GmiWvElSxYkUiIiJo3bo1GzZsAGDQoEGawMLIyOidgUXyKlAODg5cunSJuLg4A/f885QZsptLUCGEEEKIDMfNDc6fBze34sAeYC5gpTm+Y8cOKlWqxKtXrz5536ZPh5Il1dsqFXTsCE+efPJupJlSqaREiRJkz56dtWvX4u7uzqJFiwB1YDF9+nRAHVhcv36d2LekFDc2Ngagd+/e+Pv7Y568TNZ/tq2i4aQR/LIoE0Zkn1hmyW4uQYUQQgghMqR8+WDLFpgzxwhLy55AONBIc7x9e18sLS1Tvd5QsmdXLzNr8nq5mzt3oHfvzLfMrJGREYUKFaJ8+fLs3r0bgC5durB06VJAPcdi3rx5HD9+nG+++QY/Pz/NyMS/ubu74+zs/F7txsaqcBk6kN2xE/j1WhMW/nlIPzeURWWW7OYSVAghhBAiw1Io1G/YQ0OhfHl7YDuwGGjCrFn9mDgRUnmfa1AVK6ozhCdbtUodaGQmSqUSlUpF6dKluXr1KtHR0QB06NBBE1j07t2bFi1acPv2bXLnzq0ZmfhY9+9Dle8uc8FynnqHWQw9DjTm0K3Daao3K8ss2c0lqBBCCCFEhufoCMeOga+vAoWiC7CNpCRjhv+fvTuPj+n6/zj+mkQWCRKEilpaS+1bi9qT2ClF0VaLUlRrp7VW0cWuVPVHfbUIXdBqKVWKlqqldopaSy2xxE4ikeX+/hgzI5IQmUlmEu/n45HHd87dzrlzot/7yT3nfIZC3bpw8iRERkbSvn17Dh48mC5tGjQI6tSxlXv2hOPH06Vqh3Bzc8NkMtG0aVMuXrzItm3brPteffVVBg0aBMCFCxdo1aoV/fv3B0iwKtTD2LrVHIztWVsSvl0GMd4AxGeJoOk3Tdh0apOdd5Q5ZZTs5goqREREJEPw9DRPjP7tN3N+C4s//jBn4n7xxZF8/fXXVKxYkXHjxqX64Tel3N1h/nzw8zOXr1+HDh0gjat1uLx58+Lp6WkdGgPw66+/WjOax8fH8+OPP6Z4VaikzJtnDsDCwu5s+Lc+Ta4txcvdPAfj5u2bNP6qMZtPbbb/hjKwe1c1i4uLyzDZzRVUiIiISIYSHAx79sDLL9u2Xbt2lJ9/Nk8sjo6OZujQoVSrVs06UTWtFCoEM2bYyhs3mgOfjKRixYoULVrUunLQqlWr6NWrFwcPHuTLL79k+fLlgHny9pgxYwDbkJwHiY01Jwp87TWwLAyVJQtMnw4/f9qQpS/bAosbt2/Q6KtGbDm9xcF3mHGYTCbCw8O5desWhmFYh5vVqVOHyZMnu3R2cwUVIiIikuHkzAnffGN+U5AjB0Ax4Ecg0HrMjh07eOaZZxg1ahS30zBLXbt25hWgLEaNMifyyyg8PDwoVqwY4eHhLF26lL59+3L06FE+/vhjOnfuTNOmTa1zLIYPH87ly5dTlCfk0iVo3BjuvOAAICDAnEH9rbfM82UaFWvEjy/9iKe7J2ALLLae2ZrMVTOvefPm0a5dO4oWLcrTTz9No0aN2LdvH7GxsZhMJho0aMCyZctYtmwZs2fP5rfffmPMmDEEBtp+56tWrcqWLVsIDw8ni2UlgXSioEJEREQyJJPJ/DC/Zw/UqgXwPHAAeN16TGxsLO+//z7PPPNMgjkDjvbZZ1C4sPlzXJw52/bNm2lWncNYhjGFhISwe/du3njjDQ4fPszkyZOtcyji4uJ49dVXWbhwIXv37iVXrlwPTJy2bx9UrWoOICwqVjQnN7x7HgpAk+JNEgQW16Ov03B+Q7adSbv+cjVDhgyhU6dOLF68GHd3d8LDw1mzZg1t2rRh82bzkDDLmwdXzW6uoEJEREQytCeegHXr4KOPIEsWf+BLYBVQyHrMvn37qFatGoMGDUqT3BZ+fvDVV2AZFXTsGPTt6/BqHkpK5j1YhjEFBQWRM2dOwsPDmTJlCv369bNewxJAtG3blrJlyz7wmj/+CNWqwb//2ra99JJ5aJgl8LpX0+JNWfziYjzcPAC4Fn2NBvMbsD1s+wPry+jGjh3LhAkTqF+/Pr///jsHDhxg69at1K5dm8OHD9O3b18iIiLu++bBFbKbK6gQERGRDM/dHd59FzZtguLFARpizmvR03pMfHw8EydOpH79+mnyF9xatWDYMFt59mxYvNjh1dzX1atXiYiIAFI+7wGgUqVKLFy4kC+//JK+d6Kh+Ph43NzcUnyd+Hh4/3144QW40wRMJhg7Fr791pwt/X6aPdUsycBi59mdKb6PjGbVqlV88sknVKtWjcmTJ1OzZk3y5s1LkSJFWLp0KaVKlWL37t3WSfP3+711dnZzBRUiIiKSaVSpYs5p0a0bmDNwfwasxzznwqxXr15p9hfcESPMw34sunWDM2fSpKoEvv76a7p06ULJkiWpXLkyb7zxBnv37k3xCliGYVC/fn06d+4M2AKKlLpxA1q3Ns8nsciRw5y8cMgQc3CREs1LNOf7F7+3BhZXo65Sf159dp3dleK2ZBTR0dF89913XLp0iZEjR1rfArm7uxMbG4u/vz/t2rUD4NChQ8D93zykNru5oyioEBERkUwlWzb43//ghx8gd26AOuCxEZ7JBsWysj/eM83Gmnt4mJPg+fqay1eumFc+esgVWB/K0KFD6dChA1999RW3bt3i2LFjfPHFF/Tu3ZuNGzcCKRsKdfdxDxNQHDsG1avDkiW2bU89ZZ6s/txzKb8Pi+dLPM+itovI4mYe7nMl6gr159dn97ndD38xF3bz5k22bdtG1apVadSoUYJ9lqFO5cuXB2xBRXIZze/2MNnNHUlBhYiIiGRKrVrB3r3QsCEQNBma34RXbjH6aBuCvmjCkUtHALh48SIDBgzg2rVrDqm3WDH49FNbee1amDLFIZdOZMyYMYwfP57g4GBWrVrF7t27Wbt2LRUrVmTDhg1MnToVSD5IsAQRlmzabm5uD5WDYs0a89uh/ftt25o2NQcUJUum8qaAliVbsqiNLbC4fOsy9ebVY8+5Pam/qIvJkSMHI0eO5K233kr2mMcffxyA8PDw9GpWqimoEBERkUwrf3745RdoVM8b4jysTz4bwlZRdkZZ3vvtPXr16cWUKVMoU6aMdYKrvTp3Ns8tsBg2DHY7+A/tK1as4OOPP6ZWrVpMnTqV4OBgChUqRO3atfnyyy/x8/NjyZIl/PDDD8lew83NjT179hAUFMSMOwk3UvKWwjDMgVKjRua3MRZDhsBPP4G/v923R6tSrVjQegHuJvOwHktgsfd82uYeSS8eHh40a9aMDh06AEnPlyhYsCC+ltdemIc43R30pefqTg+ioEJEREQyNTc3WDlkFEsb/01gZH3r9ttxt/ko9CMWfrsQgDNnzlgf8i5dumRXnSaTeQhW/vx36roNr7wCjlp46vbt2yxatIibN28yYsQIypUrd6deE/Hx8VSqVIk+ffoA5vtKTlxcHOvWrWP//v307NmT2bNnP7DuqCjo1AkGDLAN68qa1TwZe+xY86R5R2ldujXftv7WGlhcunWJevPq8ff5vx1XiRN5enpaPyc1XyIuLg7DMLh69Spg7ndL0Ld48WLWrl1LTExM+jT2ARRUiIiIyCPh+RolODPuVxa1WcTj2c3DSigM1AXuehD+6quvKF26NIvtXLopd24IDbWV//kHBg2y65JWN27cYOnSpdSsWZP69W2B0t2rNRUoUACAP//8EyDJSdvu7u60a9eOXr16kTVrVqpXr37fes+cgaAgmDfPtq1gQfjzz4QZzh2pbZm2fNP6G2tgcTHyInXn1WXfhX1pU6GLsAQUJpOJ69evExUVZQ1CQkNDad++PW+//Xa6r/KUHAUVIiIi8sgwmUy0LdOWg70OMqjGILJ4ZIE6QHfgcdtxFy5coE2bNrRt25bz58+nur769c1/0bf47DNYsSLVl7PKnTs3n3/+OS/cPcbqHpbJupa/ZLsn8wohb968jBgxghMnTlCqVKlkr7d5M1SuDFvvSnZdu7Y5od3TT6fiJh7Ci2Ve5KsXvsLNZH50vRh5kbqhddl/Yf8Dzsy43N3dyZkzpzXZoLe3NwBz585l6NCh+Pj4MG/ePLJly+bklpopqBAREZFHTjbPbIxvMJ49b+4h+IlgyAt0wZze4q4cY99//z2lS5fmq6++SvX49TFj4M4iPoB5vsWFCw93jaTqbtOmDb169Up2f0BAAFmzZrUGFZahUUldMyAggDx58iRb/+zZEBwM587Ztr31lnmidt68D3cvqfVy2ZeZ32q+NbAIjwyn7ry6HAg/kD4NcALLmycPD/MSu3PmzGHYsGFERkayfv16KlSo4OQW2iioEBERkUdW6Tyl+a3jb3zzwjcE5giEGsBbmIdF3XH58mU6dOhAz549k7vMfXl5wTffwJ0/NHPhAnTpYp7snFL//fcfu3btYvPmzZw4cQKwvXm4O+u1hWEYxMTEEBMTY1056O7x+CtWrEjRePyYGOjTx9ze27fN27Jkgc8/h+nT4a4pAenilXKvMK/lPGtgcSHiAnVD63Lw4sH0bchDepgVtSxiY2O5ffs2WbJk4fz584wfP54hQ4YQGRnJn3/+maLs5ulJQYWIiIg80kwmE+3KteNgr4P0r9Yf9wB3eA14Drjrobl5y+aprqNMGZg40VZevtz8YJ4SEydOpGnTplStWpWaNWvSp08fxo0bx6ZNm4iIiEhyGViTyUTWrFmtbyoMw7COx587dy4vvfQSEyZMuO94/IsXzas7TZtm25Y3L/z+O3TvnuJbd7hXy7/K3BZzMWEOpM5HnCckNIRDFw85r1FJSG12c4ssWbLg4+ODv78/kZGRfPLJJ0RHR7tkQAEKKkREREQAyOGVg8mNJrOz+05qPVELqgA9gKLAM9DvcD9WH1ud6uv37AlNmtjKb79tnrx9P0OHDmXw4MFERETQuXNnOnXqhMlkYs2aNXTt2pVJkyZx8eLFJAOL7Nmzkz17dkwmk/VNxty5c3n33Xdxd3dn4sSJyY7H37vXnH/i999t255+2jx/olatVN2+Q3Wo0IE5LeZYA4tzN88REhrC4UuHndwy+7Ob383d3Z1cuXJx69YtYmNjXTagAAUVIiIiIgmUf6w8f3T6g9CWoeR9PC+0B5rA4UuHafhVQ1787kVOXz/N8ePHmTZtWoqHtphM5rkJlqkLt27Bq6/ahhXda9GiRYwfP56QkBCWL1/O//73P2bPns0nn3xC5cqVOXjwIJ999hlvv/02586dSxRYxMXFERsba902e/Zshg4dSkREBH/++Wey4/G//96cIfvOKCvAvBzuhg3mlZ5cxWsVX2N2i9nWwOLszbOEhIZYkxo6gyOzm8fExBAfH0/Lli2pUKEC69atc9mAAhRUiIiIiCRiMpnoWKEjh3odolfVXrh52B6ZvjvwHSWmlaBh24b06dOHOnXqcOhQyobe5MtnDiwsdu2C995L+ti//voLgAEDBlCuXDkMwyAuLo4nn3ySnj17Ur58eS5dusSyZcsYNGiQ9Y2FYRgYhoG7uzu+vr5cvXqVTz/9lHfffZdbt24l+9fu+HhzW9q2hchIy/cAEybAV1+Bj0/Kvrv01KliJ754/gtrOexGGCGhIRy9fDTd2+Ko7OaXL18GzMnx3NzceOWVV1i3bp11NS9XpaBCREREJBn+3v5MazqN7d22U61ANev2yK2RHN1hfnDduHEjFSpUYMKECSka4tKsmXnlJIuJExMOMwLzpOqdO3fi6elJ8eLFAfNDpyWjcsGCBRk3bhxgHru/aNEiPv30UyIjI63DnXx8fPD19eXixYuMHj36vgHF9evQsiV89JFtm5+fefnbgQPNwYWrer3S68xqPstaPnPjDCGhIRy7fCzd2vDXX3+lSXZzAD8/P/z8/NLjNuyioEJERETkASoFVmLj6xv58vkvCfAJgBLAXc/m0dHRDB48mOrVq/P33w/O9jxpEpQsaf5sGNChA9z5A7WVh4cHt2/f5ueffwbM4+sNw7D+pfuxxx7D29ubV155hXz58rFgwQL+uTNJIz4+3jo5++bNmxiGkWxAceQIVKsGy5bZtpUsac5H0bhxyr8jZ+r6dFdmNptpLZ++fpqQ0BD+vfJvmtd9+/Zt1q1b55Ts5q5EQYWIiIhICriZ3Hi90usc6nWIN+u8iamNCV4C7prrvH37dp555hnef/99bic3WQLzUKKvv4Y76Qc4cwbefNO2zKynpycvvfQSHh4eLFmyhM2bNwPmB1XLdW/dukVUVBSVK1emdevWHD16lM/vLCnl5uZGtmzZaN++Pfnz5+f3339PMqBYtQqqVk04YbxZM/jrL3jqqdR/V87wxjNv8PlztiW1Tl0/RUhoCMevHE/Tem/cuMGmTZvSPbu5q1FQISIiIvIQcmXNxYxmM/ir619UrlcZegIVbftjYmIYNWoUlStXZseOHcle5+mnEw43+u47mDfPVm7atKl1PP7kyZNZcScVt+XtQ+/evSlYsCBdu3alZ8+e5MmTh19++YWLFy9aE9t17dqVv//+O9F4fMMwvy1p2hSuXrVtf/ddWLoUcuRI9dfjVN0rd2d60+nW8slrJwkJDeHE1RNpVmfu3Lnp169fumY3d0UKKkRERERSocrjVdjSZQuft/mcnC/nNK8SddfD+N9//82zzz5rfXuQlLffNmeqtujVC47dmQoQGBjI3LlzKV68OIsXL6Zdu3Y0b96cYcOG0b17d/bt20ePHj1wc3OjSJEiNG/enLCwMMLDw61LyGbLlo2cOXMmqPPWLfNwq4EDzZOzwfzmZNEic5CTipQKLuWtKm/xWZPPrOX/rv1HSGgI/139zyHXTyp7eZ06ddItu7mryuC/NiIiIiLO4+7mTvfK3Tnc+zBd2nYx57WobNsfZ8TxX/b/iI1PegK3u7v57YS/v7l88ya0bw+W0TGlSpVi+fLlvPzyy8TGxvLzzz+zdetWcubMyYQJE+jZsyc+d5Zlsvzv/RLanToFtWubh15ZFC4MmzaZV33KLHpW7cm0JrasfSeuniAkNIST107afe27s5sfOHAASJ/s5q5OQYWIiIiInQJ8Avji+S/Y3HMzlbpWMmfkzgnUhnFHx1FlVhU2n9qc5LkFC8JM2xxjtmxJOCyqePHizJ49my1btrB06VJGjRrFxIkT6dGjR4LkdQcOHOCJJ56gSJEiSdazcSNUrgx3j8gKDoZt2yCZlBUZWq+qvZjaeKq1fPzqcUJCQzh17VSqr3lvdvPq1aszbtw49u/fn6bZzTMCBRUiIiIiDlKtQDW2ddvGZz0+I0e/HFDbvH33ud3UmF2DLku78Nvm3/jtt98SnPfii/Daa7byhx+a3x5YeHt7U65cOZo3b06tWrXImjVrgvM/++wz1q9fT1BQEN7e3onaNWsWhITAhQu2bb16wa+/2pLxZUZ9nu3DlEZTrOV/r/xLSGgIp6+ffuhrJZXd3M3NjTVr1jBp0qQ0y26eUSioEBEREXEgdzd3elbtyeEBh3ntmdcS7Ju9fTYNX2hIvXr1eOONN7h27Zp136efwpNPmj/Hx5uHQV2/nnw9HneWjpowYQKjR48mb968DB8+3PpXcICYGOjZE954w/zZfJ45yJg2zbb6VGbWr1o/JjecbC0fu3KMkNAQzlxPfnnXeyWX3XzDhg1UrlyZU6dOpUl284xEQYWIiIhIGngs22PMbTmXPzr9Qbm85twFbIS4c3EAzJo1i6dKPWVd1SlHDvNcB8vCQMePw530Bkk6cOAAzZo1Y8iQIWTLlo3Vq1dTtGhR6/4LF6B+fZhuWwyJxx6Ddeuga1dH3qnr61+9P5MaTLKWj14++lCBRXLZzcuWLUvPnj0pUqSIQ7ObZ0QKKkRERETSUO3CtdnZfSdTGk3Bp7QPPGbbd+HsBZ577jlefvVlLl++TPXqMHy4bX9oqHlVpqT4+/vj5+dH7969Wb16NaVLl7bu27ULqlSBP/6wHV+5MmzfDjVqOPgGM4i3a7zNhPoTrOUjl49Qd15dwm6E3fe8lGQ373onSnNEdvOMSkGFiIiISBrL4paFftX6cXTsUV6a+hKEkOApbOE3C3nyqSf5fvH3DB9uznBt0b27edWme+XPn59Zs2Yxbtw4nnjiCdu1FkLNmnDyroWO2rc3Bxh3crA9sgbWHMi4euOs5cOXDlM3tC5nb5y973kPym6eM2dOh2Q3z8gUVIiIiIikk8DsgSx4aQG/z/6dIkOLQH7bvuuXrtO2TVuavNCAqVMvYJm3e/UqdOwIcXGJr+fj42OdtB0XB8OGwcsvm3NRgDnnxMcfm5etvWdu9yNrcK3BjKk7xlo+dOkQdefV5dzNc0kef7/s5pYVm27fvm13dvOMTkGFiIiISDoLfiKYg+8fZNy34/Bs7AlZbPvWLFtDUIPCdO6+1Lpt3TpzcJCca9fg+edh7Fjbtpw5YeVKGDAA7kmd8MgbWnsoH4XY1u09ePEgdUPrcv7m+SSPTy67uZeXFzdv3mTatGmpzm6eWSioEBEREXECD3cPBtcZzLGFx2jycRMoZNsXFRXF156vU6VrKGB+KB0+HHbuTHydQ4fg2WfhznMuAKVLw9at0KBB2t5DRvZunXf5IPgDa/mfi/9Qd15dLkRcSHRsctnNmzVrRvfu3Tlx4kSqsptnJgoqRERERJyoQI4CrOizgpVrVpK3bV7wABrAZa/LbCvQCc8368Bje4mJgVdegago2+PbihVQtao5sLBo0cKcQK9YsfS/l4zmvaD3GBU0ylo+EH6AuqF1CY8IT3RsUtnNV6xYQc6cOenWrdtDZzfPbLI8+BARERERSWuNijfi5DcnGfnTSKbun0pUfBQAt/P9Cd2fhlVtOLSzPX37/kKBAgf44INfWb++C1Dceo0RI2DkSPNcCkmZkcEjiTfi+eAP81uL/eH7qTevHms7riWPb8LMgJbs5keOHOHEiRPExcXh4eGBh4fHQ2U3z4z0KyciIiLiIryyeDHuhXEc7H2QViVb2XbcjoM9CyGmOUePTmfdunWsXz8eKAXMwdcXFi+G999XQJEao4JHMby2bS3fvy/8Tf359bkYeTHRsXdnN2/ZsuVDZzfPrPRrJyIiIuJiCvsX5oeXfmDFKysomrMoLAeikjoyDuhK9+6T8PNby4EDB7hy5Ur6NjYTMJlMfBDyAcNqDbNu23t+L/Xn1edS5KUHnp8li3nwz/2ym2d2Gv4kIiIi4qKaFG/Cvif3UXFhRQ5xKJmj4pk8eSCTJ5tL/v7+iQKLyMhIPvnkEwIDAxP8BAQEWHMtPOpMJhMf1f2IeCOecRvNuSz2nN9D/fn1WdtxLbmy5kr23BMnTvFTS/AAACAASURBVNCsWTNWrFhB0aJFWbp0aYLs5o8CBRUiIiIiLsw7izcVC94vqEgoMDAw0bbTp0/z7rvvJtqeJUsWHnvsMQIDA8mfP7812Hj++eepVKmS3W3PaEwmE2PqjSHeiGfCJnP27d3ndlN/Xn3WdFyTbGCRLVs2a3bz/v37J0hG+KhQUCEiIiLi4h70kBoYGEiWLFk4d+5ckkHF2bNJZ4yOjY3lzJkznDlzJsH2woULJwoqBg8ezK+//probcfdP/ny5cvw8whMJhPj6o8j3ohn0uZJAOw6t4uG8xuyusNqcmZNvCxsQEAAs2bNwmQyJZpj8ahQUCEiIiLi4rp06cKkSZOISyKttpu7G+vXr6d48eLEx8dzy5JO+y7Zs2enbdu2nD17lrNnzxIWFpbkcRZJBSYHDhxg9+7d7N69+75tzZkzJ2XKlGHDhg0JtkdHR/PXX39ZA5C7V0tyNSaTiQkNJhBvxDN5i3lc2Y6zO2j4lTmw8Pf2T3SOZRnZR5WCChEREREXV7x4cWbNmkW3bt0SBhYmyNcuH08WfRIANzc3fH19E53/9NNPs2jRImvZMAyuX79uDTLu/SmWRJKL5N523OvKlStcvXo10fbjx48TFBRkLWfLli3Jtx2WYVjly5cnT548ia6TXkwmE5MaTsLAYMqWKQBsD9tufWPh5+3ntLa5IgUVIiIiIhlA586dqVWrFiNHjuTo6aNsM7ZBJQjLHcacXXPo9ky3FF/LZDLh5+eHn58fJUuWTNE5M2bM4MSJEwnedtwdiFy6ZFslKSVDsG7evMmRI0c4cuRIkvWFhobSsWPHRG3Yv39/koFIWkw6N5lMfNzwY+KNeKb+NRWAbWHbaPRVI1a1X6XA4i4KKkREREQyiOLFi9O1a1cA5l2fR+ieUADe+/092pVrRzbPtBtSVKVKFapUqZLs/tu3b3Pu3DnOnj2Lh4dHov1RUVEEBgZy/vx54uPjH1hfUoHJsmXL+OWXX5I8/u5J54GBgZQsWZIJEyYkOCY+Pt6asC6lTCYTUxpNId6IZ9rWaQD8deYvGn/dmFXtV6X4OpmdggoRERGRDOijuh+xcP9ComKjOB9xnkmbJjEqeJTT2uPp6UmhQoUoVKhQkvubNGlCWFgYcXFxhIeHJ/vGw/Lz+OOPJ7rG/YZg3Tvp/L///ksUVBw8eJCyZcsSEBCQYLWr5H4sk85NJhNTG08l3ojn/7b9HwBbTm8h6OMgiu4pyqULl/j111/p0qULxYsX51GkoEJEREQkAyqQowADqg1gzJ9jAJi4aSJvPPMG+bPnd3LL7s/d3Z18+fKRL1++h162tmvXrhw+fDhRABIZGZno2Pz5E38PZ8+exTAMwsPDCQ8PZ8+ePfet79tvv+Xll18GzIHFtCbT+G/HfyzfsxzOwe5Nu9ltmCeur1u3jkmTJjFr1iw6d+78UPeVGSioEBEREcmgBtcazKydswiPDCcyJpIRv4/gi+e/cHaz0kzPnj0TbUtu0nmBAgUSHZvSyeYW904UN5lMRP8ZDb8mfXxcXBzdunWjVq1aj9wbCwUVIiIiIhlUDq8cjAoeRc8V5oftObvn0PfZvpR7rJyTW5Z+HmbSedu2balRo0aSw63uHoZ18eJFIOl5HefOnrtvHXFxccyePZuxY8em/qYyIIdNkd+yZQstWrQgICAAb29vnnrqKYYPH57odVR8fDwbNmxg0KBBPPvss+TNmxcvLy+KFi3Km2++yfHjx5O8flRUFD179iQgIABfX1+ef/55/vvvvySPvXbtGvny5aNdu3aOuj0RERERl9Tt6W6UyF0CgHgjnkFrBjm5Ra7Ly8uLIkWKULNmTdq0aUPv3r0ZM2YMc+bMYdWqVezdu5fw8HCio6M5efJkkm8bKlSoQM6ciRPg3e3EiRNpdAeuyyFBxddff02tWrX46aefeOKJJ2jatClRUVGMHj2aGjVqcOPGDeux//77L3Xq1GHixImcOXOGGjVq8NxzzxEdHc3MmTOpUKECf/75Z6I6+vbty/Tp0ylcuDC1a9dm+fLlNG3aNMkkMCNGjCAiIoJJkyY54vZEREREXJaHuwfj64+3llceXcnqY6ud2KKMz9PTk4IFCya5StT8+fN55pk37nv+gzKgZ0Z2BxWnT5+ma9eu1lc927dv54cffuDIkSO0bduWPXv2MGiQLWI2mUw0atSI9evXc/r0aZYsWcIPP/zAsWPH6NSpEzdu3ODVV18lJibGes7Zs2eZPXs2TZo0Yfv27axcuZIPP/yQAwcO8OOPPyZoz759+5g+fTrvvfdekqsGiIiIiGQ2z5d4njqF61jL76x+h7j4xH94FfuFhcHmzV0A9yT3u7u78/rrr6dvo1yA3UHF3LlziYqKokGDBglmunt5efF///d/+Pj48OWXX1oTohQtWpSVK1dSp06dBNfx8vJixowZ+Pn5cfLkSTZt2mTdt2/fPmJjY+nYsSMmkwnA2ln3porv1asXRYsWpX///vbemoiIiEiGYDKZmNTANkJj7/m9zN8734ktyrz69YOIiOLALO4NLNzd3fniiy8euUna4ICgYseOHQAEBwcn2pcnTx5Kly5NTEwMK1aseOC1LHMxAMLCwqzbr1y5ApBg/Jrl8+XLl63bvvnmG9avX8+0adMeKqmJiIiISEZX5fEqtCtrm086/LfhRMYkXmpVUu+XX+C77yylznz44T+0a9eOkJAQhgwZwj///EOnTp2c2ELnsTuoiIiIAEh2wkquXLkAHrgOMJhny1smX+fLl8+63ZJE5e407ocPHwagcOHCgDnV+8CBA2ndujUNGjR42NsQERERyfDG1BuDp7snAGdunGHK5ilOblHmERkJPXrYyjVqwLBh5gznw4cPZ+zYsY/kGwoLu5eUtazfm9xKTJbtKZkFv2DBAi5cuECePHmoUaOGdXvFihUJDAxk8uTJBAcHkydPHgYNGoTJZKJJkyYAfPDBB1y9epXJkyfbeUdQpkyZJLcfO3aMfPny8dtvv9ldhzNZAsGMfh+ZgfrCtag/XIv6w3WoL1zLg/qjZWBLFp1eBMDoP0ZTIrIEuTxzpVv7MqsvvijCiRNPAODuHk/nzttYty4iU/z7iIiIwNfX165r2P2mIigoCDBnHLx9+3aCfVu2bOHQoUMACVaASsqpU6fo168fYA4QvLy8rPu8vb2ZOHEiJ06coFy5cuTLl49Vq1bx5ptvUr58eQ4dOsQnn3zCsGHDEqSGv3XrFoZh2HuLIiIiIhnGqwVfJXuW7ADcirvF/JOaW2Gv48d9WbTI9ozZps0pihSJcGKLXI/JsPOpOyIigtKlS3Py5EkaN27MpEmTKFSoEBs3bqRbt26cO3eO2NhYGjduzC+//JLsNYKCgtixYwctW7ZMtKKTxebNm/nuu++Iioqibt26tG7dGpPJRMOGDfn333/Zv38/Xl5eLFiwgCFDhvDff//h5+dHr169+OCDD3Bzsy+GsrzB2L9/v13XcTZLJF23bl0nt0TUF65F/eFa1B+uQ33hWlLSH1O3TKXfKvMfa91N7uzrsY+SAfdPDCdJi4+HoCCwZDwoXBj27wfLH/Yzw78PRzzj2v2mwtfXl+XLl1OoUCFWrlxJ2bJlyZEjB02aNMHNzY0BAwYAyc+5iImJoXXr1uzYsYNatWrxzTffJFtX9erVmTx5MtOnT6dNmzaYTCYWL17M6tWrmTp1Kl5eXuzYsYNXXnmFUqVKsWTJEl5//XVGjx7NZ599Zu+tioiIiGQIb1V5i6I5iwIQZ8QxeM1gJ7co45ozxxZQAPzf/9kCCrFxSPK7cuXKcfDgQUJDQ+nduzdvvfUWn3/+Ofv27bMek9Q8hfj4eNq3b8+qVauoUKECy5YtI2vWrCmu99atW7z99ts0b96c5557DoCPP/6YbNmysWjRIlq0aMHkyZMJCgpi4sSJ9t+oiIiISAbg6e7JuPrjrOWfDv3EuhPrnNegDCo8HO5Kt0br1nDnkVPuYfdEbYusWbPSsWNHOnbsmGD7mjVrgKSXnO3RoweLFi3iqaee4tdff8Xf3/+h6hwzZgznz5/nk08+sW47ePAgJUuWJHv27NZtVatWZf369Vy/fp0cOXI8VB0iIiIiGVHrUq2pXqA6m09vBuCdX99ha7etuJkc8jflR8I774Ale0H27DB1qnPb48rS9Ldq/fr17Ny5kzJlylCzZs0E+4YNG8bMmTMpVKgQq1evJm/evA917WPHjjFx4kQGDRpEkSJFEuyLjEy4JrNlVr4lcZ6IiIhIZmcymZjU0JYQb8fZHSzYt8CJLcpYfv8d5s2zlT/6CB5/3HntcXUOCSp2795NbGxsgm07d+7klVdewWQyMW3atAT7Jk+ezNixY8mXLx9r1qxJsGJTSvXt25fAwECGDBmSYHuZMmU4cOAAu3btAsyrTi1btoxChQoleHshIiIiktnVKFiDNqXbWMtD1w4lKjbKiS3KGKKj4c03beWnn4aePZ3XnozAIcOf+vXrx4EDB6hYsSIBAQGcOHGCv/76Czc3N2bOnElISIj12N27d/POO+8A8OSTTzJ69Ogkr9m1a1dq1aqV5L6ff/6Zn3/+mR9//DHRHIyBAwfyzTffEBISQt26ddm1axenTp3i888/d8StioiIiGQoY+uNZenBpcTEx3Dy2kmm/TWNgTUHOrtZLm38eLiTZxk3N5g5E9zdndsmV+eQoKJ9+/Z89dVX7N69m6tXr5InTx5efvllBg4cSMWKFRMce/XqVWvuiM2bN7N58+YkrxkcHJxkUBEdHU3fvn1p1KgRLVu2TLS/fPnyLFmyhOHDh7N8+XLy5cvHuHHj6N69uwPuVERERCRjKZarGD2q9GDqX+YJAaM3jKZzpc4E+AQ4uWWu6cgRGDPGVu7ZEypXdl57MgqHBBVdu3ala9euKTo2ODjYroR0Xl5eHD169L7HNG/enObNm6e6DhEREZHM5L067zF391yuRV/jWvQ1Plz/IVObaNbxvQwDevQwD38CyJ/fPJdCHkzT/0VEREQyudw+uXm39rvW8vTt0zly6YgTW+Savv0W7ixcCphXe9LCoSmjoEJERETkEdD72d4U9isMQGx8LEPXDnVyi1zLlSvQv7+t3LSpOS+FpIyCChEREZFHgHcWb8bWG2stL/5nMRtPbnRii1zL0KFw4YL5c9as8NlnoGwEKaegQkREROQR8VLZl6ic3zbr+J3V79g11zWz2LzZvMKTxYgR8OSTzmtPRqSgQkREROQR4WZyY1IDW0K8Lae38P2B753YIueLiYG7FwktUwbeftt57cmoFFSIiIiIPEKCngiiRYkW1vKQtUO4HXfbiS1yrqlT4e+/beWZM8HDw3ntyagUVIiIiIg8YsbXH4+7yZzN7d8r/zJ923Qnt8g5/vsPRo60lbt2hZo1ndeejExBhYiIiMgjpkRACbo/Yxvz88H6D7hy64oTW5T+DAN694bISHM5Tx5zJm1JHQUVIiIiIo+gkcEjye6ZHYArUVcYs2HMA87IXJYsgWXLbOWPP4ZcuZzXnoxOQYWIiIjIIyivb16G1BpiLX+69VOOXznuxBalnxs3zG8pLEJCoH1757UnM1BQISIiIvKI6letHwVyFADgdtxthv02zMktSh8jRsCZM+bPnp4wY4ZyUthLQYWIiIjII8rHw4ePQj6ylhfsW8DWM1ud2KK0t3MnfPqprTxkCJQo4bz2ZBYKKkREREQeYe3Lt6divorW8ju/Zt6EeHFx8OabEB9vLhcvbs6kLfZTUCEiIiLyCHN3c0+QEG/DyQ38dOgnJ7Yo7Xz+OWzbZitPnw7e3s5rT2aioEJERETkEVevSD2aFGtiLQ9aM4iYuBgntsjxwsJg2F1TRl59FerXd157MhsFFSIiIiLChAYTcDOZHw0PXzrM/3b8z8ktcqz+/eH6dfNnf3/zErLiOAoqRERERISyecvSpVIXa3nU+lFci7rmxBY5zsqVsGiRrTxuHDz2mPPakxkpqBARERERAN4Pfh9fD18ALkZeZPzGjJ9iOjISevSwlatXh27dnNeezEpBhYiIiIgAEJg9kIE1BlrLU7ZM4dS1U05skf0++giO38np5+5unqztpidgh9NXKiIiIiJWb9d4m3zZ8gEQFRvF8N+HO7lFqbd/P0ycaCsPGADlyzuvPZmZggoRERERscrmmY0PQz60lufvmc+us7uc2KLUiY+Ht96C2FhzuXBhGDnSuW3KzBRUiIiIiEgCnSt2pmzesgAYGLyzOuMlxJs7FzZssJU/+wx8fZ3WnExPQYWIiIiIJODu5s6E+hOs5d+O/8YvR39xYoseTng4DLRNDeGFF6BZM+e151GgoEJEREREEmlcrDH1i9iyww1cPZDY+FgntijlBg6Ey5fNn7Nlg6lTndueR4GCChERERFJxGQyMbHBREyYADgQfoA5u+Y4uVUPtm4dhIbayh9+CAUKOK05jwwFFSIiIiKSpIr5KtKxQkdr+b3f3+Pm7ZtObNH9RUfDm2/aypUqQa9ezmvPo0RBhYiIiIgk66O6H+GdxRuA8xHnmbhx4gPOcJ6JE+HQIfNnkwlmzoQsWZzbpkeFggoRERERSVaBHAUYUG2AtTxp8yTCboQ5sUVJO3rUnOjOomdPqFLFee151CioEBEREZH7GlxrMHl88gAQGRPJiN9HOLlFCRkG9OhhHv4EEBiYMMCQtKegQkRERETuK4dXDt4Pft9anrN7Dn+f/9uJLUpowQJYvdpWnjoV/Pyc155HkYIKEREREXmgrk93pUTuEgDEG/EMWjPIyS0yu3oV+ve3lRs3hjZtnNeeR5WCChERERF5IA93DyY0sCXEW3l0JauPrb7PGelj6FA4f9782dsb/u//zJO0JX0pqBARERGRFGn+VHOCCgdZy++sfoe4+DintWfLFvMKTxYjRkCRIk5rziNNQYWIiIiIpIjJZGJSw0nW8t7ze5m/d75T2hIbC927mydpA5QuDW+/7ZSmCAoqREREROQhVM5fmVfKvWItD/9tOJExkenejqlTYe9eW3nmTPD0TPdmyB0KKkRERETkoYyuOxpPd/MT/JkbZ5iyeUq61n/ypHmok0WXLlCrVro2Qe6hoEJEREREHsoT/k/Q99m+1vK4jeM4f/N8utXfuzdE3nk5EhAA48enW9WSDAUVIiIiIvLQhtUeRq6suQC4efsm769//wFnOMaSJfDTT7bypEmQO3e6VC33oaBCRERERB6av7c/I+rYxiD9b8f/+Cf8nzSt88YN81sKi+Bg6NgxTauUFFJQISIiIiKp8laVtyiasygAcUYcg9cMTtP6Ro6E06fNnz08YMYM5aRwFQoqRERERCRVPN09GV/fNqFh2eFlrDuxLk3q2rXLvOKTxZAhULJkmlQlqaCgQkRERERS7YVSL1CjYA1r+Z1f3yHeiHdoHXFx8OabEH/nssWKwbBhDq1C7KSgQkRERERSzWQyMamBLSHejrM7WLBvgUPrmDkTtm61ladPB29vh1YhdlJQISIiIiJ2qV6wOm1Kt7GWh64dSlRslEOuffYsDB1qK7drBw0aOOTS4kAKKkRERETEbmPrjcXDzQOAk9dO8ulfnzrkuv37w/Xr5s9+fjB5skMuKw6moEJERERE7FYsVzF6VulpLY/ZMIaLkRftuuaqVbBwoa08bhzky2fXJSWNKKgQEREREYcYXmc4fl5+AFyLvsaH6z9M9bVu3YIePWzlatXgjTfsbaGkFQUVIiIiIuIQuX1yM7zOcGt5+vbpHLl0JFXXGj0a/v3X/Nnd3TxZ201Pri5LXSMiIiIiDtOrai+e8H8CgNj4WIauHXr/E5Lwzz8wYYKt3L8/lC/voAZKmlBQISIiIiIO453FmzF1x1jLi/9ZzMaTG1N8vmGYc1LExJjLhQrBqFEObqQ4nIIKEREREXGol8q+RJX8Vazld1a/g2EYKTp37lz44w9bedo08PV1cAPF4RRUiIiIiIhDuZncmNTQlhBvy+ktfH/g+weed/EiDBxoK7dsCc8/nxYtFEdTUCEiIiIiDlencB1alGhhLQ9ZO4To2Oj7njNwIFy6ZP6cLRt86phUF5IOFFSIiIiISJoYX3887iZ3AP698i8zts9I9tj1681Dnyw++AAKFkzjBorDKKgQERERkTRRIqAE3Z/pbi1/sP4Drty6kui46Gjz5GyLihWhd+/0aKE4ioIKEREREUkzI4NHkt0zOwBXoq4wesPoRMdMmgQHD5o/m0zmnBRZsqRnK8VeCipEREREJM3k9c3L0Fq2XBXTtk7j+JXj1vKxY/DRR7bje/SAqlXTs4XiCAoqRERERCRN9avWjwI5CgBwO+42w34bBphzUvToAVFR5uPy5TNn0paMR0GFiIiIiKSprB5ZGV3XFi0s2LeArWe2snAh/Pqr7bhPPgE/Pyc0UOymoEJERERE0lz78u2pmK+itdxvxTv07WdLiNeoEbz4ojNaJo6goEJERERE0pybyY1JDWwJ8TaHbeBCzqUAeHvD9OnmSdqSMSmoEBEREZF0Ua9IPZoWb2rbUH8wuMXw3ntQpIjz2iX2U1AhIiIiIulmTMgEMO48ggYcJl+z//HOO85tk9hPQYWIiIiIpJtcsWXIebyLtVz5uT14ejqxQeIQCipEREREJN0ULAi7prxPUVNdWl3ZwLI3/ufsJokDKFehiIiIiKSrwrkCOTpirbObIQ6kNxUiIiIiImIXBRUiIiIiImIXBRUiIiIiImIXBRUiIiIiImIXBRUiIiIiImIXBRUiIiIiImIXBRUiIiIiImIXBRUiIiIiImIXBRUiIiIiImIXBRUiIiIiImIXBRUiIiIiImIXBRUiIiIiImIXBRUiIiIiImIXBRUiIiIiImIXBRUiIiIiImIXBRUiIiIiImIXk2EYhrMbkVFkz56dmJgYihYt6uym2CUiIgIAX19fJ7dE1BeuRf3hWtQfrkN94VrUH64lM/THsWPH8PDw4MaNG6m+ht5UPARfX188PDyc3Qy7nTt3jnPnzjm7GYL6wtWoP1yL+sN1qC9ci/rDtWSG/vDw8LA7KNKbikdQmTJlANi/f7+TWyLqC9ei/nAt6g/Xob5wLeoP16L+MNObChERERERsYuCChERERERsYuCChERERERsYuCChERERERsYuCChERERERsYtWfxIREREREbvoTYWIiIiIiNhFQYWIiIiIiNhFQYWIiIiIiNhFQYWIiIiIiNhFQYWIiIiIiNhFQYWIiIiIiNhFQYWIiIiIiNhFQYWIiIiIiNhFQYULioyMZMmSJXTp0oXy5cuTI0cOfH19qVChAh988AE3b95M9tx58+ZRtWpVsmXLRq5cuWjatCmbNm26b32bNm2iadOm5MqVi2zZslG1alVCQ0Pve87XX39NzZo1yZ49O9myZaNKlSp88cUXqbpfV5ZefREREcH8+fPp3bs3VatWxcvLC5PJxLhx4x7YxtOnT/P666+TP39+vL29eeqppxgxYgRRUVGpvm9X5er9sXz5coYNG0b9+vXx8/PDZDLRuHFju+7Zlblyf5w/f54vv/ySVq1a8dRTT5E1a1b8/f0JCgoiNDSUzJb31ZX74sqVKwwdOpT69etTuHBhfHx88PHxoUyZMgwePJhLly7Zff+uxpX7Iyl//PEHbm5umEwm3nzzzYc6NyNw9f4wmUz3/ckw/39uiMuZNWuWARiAUaZMGaNt27ZGo0aNjOzZsxuAUbJkSeP8+fOJzuvfv78BGFmzZjVatGhhNGrUyMiSJYvh7u5u/PDDD0nW9cMPPxju7u6GyWQygoKCjNatWxv+/v4GYPTv3z/Jc9566y0DMLy8vIzg4GCjadOmhp+fnwEYr7/+ukO/C2dLr77YtWuXtZ67f8aOHXvf9h09etTIkyePARhly5Y1XnzxRaNIkSIGYFSvXt2Iiopy2HfhCly9Pyz/Du7+adSokcPu39W4cn+8+uqrBmB4eHgYNWrUMF5++WWjVq1ahpubmwEYbdq0MWJjYx36fTiTK/fF33//bQBGrly5jNq1axsvvfSS0bRpUyNv3rwGYBQoUMA4ceKEQ78PZ3Pl/rhXVFSUUaJECcNkMhmA0b17d7vu3RW5en8Ahq+vr/Haa68l+XP79m2HfRdpSUGFCwoNDTXeeust4/Dhwwm2h4WFGZUqVTIAo127dgn2rV271gCM3LlzJzhv06ZNhqenp+Hn52dcvnw5wTmXL1+2PgQtXrzYuv3cuXNGsWLFDMD47bffEpzz/fffG4CRM2dOY8eOHdbtp0+fNkqVKmUAxoIFC+z+DlxFevXF0aNHjS5duhgzZ840du7cabz77rsp+g9RnTp1DMDo06ePdVtMTIzRqlUrAzBGjBiR2lt3Sa7eH6+//roxceJEY926dcayZcsyfVDhyv3Rp08fY/z48calS5cSbN+6dauRI0cOAzBmzpyZ2lt3Oa7cF1evXjW2b99uxMXFJdh+69Yto0OHDgZgvPTSS6m9dZfkyv1xr+HDhxsmk8no2rVrpg0qXL0/AKNw4cL23aQLUFCRwWzatMn6liA6Otq6vWnTpgZgTJkyJdE5ffr0MQBj0qRJCbZPmDDBAIwWLVokOueHH34wAKNZs2YJtterV88AjNGjRyc6Z/ny5QZgVKpUKbW3l6E4si/uNXLkyAf+h2jr1q0GYOTNmzfRG4lz584ZHh4eRs6cOTPMXzjs5ez+uNfvv/+e6YOK+3G1/rjbmDFjDMAIDg5O1fkZjSv3xenTpw3AyJMnT6rOz4hcqT/2799veHp6Gl27djXmzJmTaYOK+3GF/sgsQYXmVGQwFSpUACA6Oto6DjUqKoq1a9cC0KZNm0TnWLYtW7Yswfbly5cne85zzz2Ht7c3a9asSTCWb8eOHQAEBwcnOseybdeuXZw6dephbitDcmRfpIal/5o3b46Xl1eCfY899hi1a9fmypUrbNy40e66EeA9+gAACsRJREFUMgJn94ck5Mr9YWlbWFhYmtbjKly5L9zd3QHw9PRM03pciav0h2EYdOvWDT8/P8aPH++w62Y0rtIfmYGCigzm33//BcDDw4NcuXIBcPDgQaKjo8mTJw8FChRIdM7TTz8NwN69exNst5Qt++/m6elJ2bJliYqK4tChQ9btERERAOTMmTPROb6+vtaH2z179jz0vWU0juyL1LB8x0n1393bH4W+AOf3hyTkyv1haVu+fPnStB5X4ap9ERMTw6hRowBo0qRJmtXjalylP2bMmMGmTZv4+OOPre14FLlKf0RERDB69Gi6d+9O//79mTdv3n0nkLuiLM5ugDycqVOnAtC4cWPrA/zJkycBkvzFB/PDvr+/P1euXOHGjRtkz56d69evc/Xq1fueV6BAAbZv387JkyetkXyePHkICwvjv//+o1SpUgmOP3fuHNHR0QCcOHHCvhvNABzVF6n1oLos2y3HZXbO7g9JyFX7IyYmhunTpwPQokULh1/fFblSX3Tp0oW4uDiuXLnCjh07OHPmDDVq1Hjo1YoyMlfoj7CwMIYOHUpISAgdOnSw61oZnSv0B8DFixcZPnx4gm0DBgwgNDSU5557zu7rpwe9qchAVqxYwZdffomHhwcffvihdbslkvXx8Un2XF9f3wTH3h39JnfevecABAUFATB37txEx8+ZM8f6+caNG/e9l4zOkX2RWg+qy1H1ZASu0B9i48r98d577/HPP//w5JNPZsqlM+/lan0RGhpKaGgoP/30E2fOnKFOnTp8/fXX5M6d22F1uDJX6Y+ePXsSFRXFjBkz7L5WRuYq/dGxY0dWrlzJmTNnuHnzJrt27aJDhw5cunSJF154ga1bt9pdR3pQUJFB/PPPP7Rv3x7DMJg4caL1zQFgXW/dZDIle75xz5rs95ZTcg7AwIED8fDwYOHChQwePJhTp04RHh7OjBkz+OCDD8iSxfzyy80t8/5qObovUutBdTmqHlfnKv0hZq7cH99++y0TJkzA29ubb7755r4PDJmBK/ZFbGwshmEQFhbGd999R1hYGOXKlWPVqlUOr8vVuEp//PDDDyxZsoQhQ4ZQokQJh1wzI3KV/gBzsN2oUSPy58+Pr68vFStWZN68eQwdOpTbt28neoPhqjLvk18mcvr0aRo3bsyVK1cYMGAAffv2TbDf8trNMt8hKZGRkQBky5YtwTl373vQOQCVKlUiNDSUrFmzMmHCBAoVKkTevHnp0aMHNWrU4PnnnweSnnORGaRFX6TWg+pyVD2uzJX6Q1y7P1avXk2nTp1wc3Pj22+/pVq1ag69vqtx5b4ACAwMpE2bNqxZswaTyUSnTp0y9dtCV+mP69ev07t3b4oXL87QoUNTfZ2MzlX640EGDx6Mu7s769at4/bt22lWj6NoToWLu3jxIg0aNODkyZN07tyZSZMmJTqmUKFCgPkfSVIiIiK4evUq/v7+1n8oOXLkwM/Pj2vXrnH69GlKly6d6DzL9SzXt2jXrh3BwcEsXLiQQ4cO4eXlRVBQEC1atKB69eoAlClTJvU37aLSqi9Sq1ChQuzatSvZupLrv8zC1frjUefK/fHXX3/RqlUrYmJi+PLLL2nZsqXDru2KXLkv7lW4cGFq167NihUr2Lp1K3Xr1k2zupzFlfpj586dhIWF8cQTT9C4ceME+86dOwfATz/9xMGDBylWrBhffPFFqutyVa7UHw/i5+dH3rx5OXv2LBcvXiR//vxpVpcjKKhwYTdu3KBJkyYcPHiQF154gVmzZiX5Kq5EiRJ4eXkRHh7O6dOnE00s2rlzJwDly5dPsL1ChQr88ccf7Ny5M1FQERMTw759+/Dy8kry9WhgYCD9+vVLsO3y5cvs2rWL7NmzJ7siUUaV1n2RGhUqVGDp0qXWa97LkXW5Glfsj0eZK/fH/v37adq0KREREUyePJnOnTs77NquyJX7IjkBAQEAhIeHp3ld6c1V++PEiRPJLqhy9uxZzp49a13MJTNx1f5ITnx8PNevXwcyxtt0DX9yUdHR0bRo0YLt27fTqFEjvv32W+t63vfKmjWr9a8733//faL9lm3NmjVLsN2ymkBS5yxfvpyoqCjq1auHt7d3ito8bdo0YmJi6NChA1mzZk3RORlBevRFalj6b9myZdZVtyzOnz/Phg0b8PPzo1atWnbX5UpctT8eVa7cHydOnKBhw4ZcvnyZUaNG0b9/f4dc11W5cl8kJy4ujj///BOAokWLpmld6c0V+yM4OBjDnPg40Y9lsZXu3btjGAa7d++2qy5X44r98SArV64kIiKCYsWKkSNHjjStyyHSOruePLzY2FijVatWBmDUrl3biIiIeOA5q1evTjadvJeXl5EjRw7j0qVLCc65dOmSkSNHDgMwFi9ebN1+/vx5o1ixYgZgrFmzJlFd27ZtS7Rt/vz5hoeHhxEQEGCEh4c/zO26tPTqi3ulNAtnzZo1DcDo27evdVtMTIzxwgsvGIAxfPjwB7Y3I3H1/rjbo5BR25X74+7/jr399tspv6kMypX7Yt68ecaGDRsSbb906ZLx+uuvG4BRrlw5Iz4+/oFtzihcuT+Sk5kzartyf3z33XfGoUOHEm1ft26dkT9/fgMwJk+e/MD2ugKTYWjpE1czdepU69CiVq1aJRudTpo0yfraGKBfv35MnToVHx8fGjRowO3bt1m9ejXx8fEsWrSI1q1bJ7rG4sWLefHFFzEMg6CgIAICAlizZg1Xr16lT58+1vWb72YymShWrBilSpXCx8eH3bt3c+jQIXLnzs3KlSupXLmyg74J50vPvmjVqhVnz54FzOM4z5w5Q8GCBa1jKAMDA/nxxx8TnHPkyBGqV6/OpUuXKFeuHKVLl2bbtm38+++/PPvss6xbty7Fb5oyAlfvjw8//JCff/4ZME+I/Oeff/Dz86NkyZLWY3788UcCAwPt+BZchyv3R6tWrViyZAk+Pj60bds2yXYFBAQkOZ46I3LlvujUqROhoaEUKVKEcuXK4ePjw5kzZ9i5cyc3b97k8ccfZ/Xq1YlyH2VkrtwfyZk7dy6dO3eme/fufP755w99z67MlfvD8u+jePHiPPnkk/j5+XHkyBHrm6KXX36Zr7/+OmOsqunkoEaSYIlsH/Rz/PjxROfOmTPHeOaZZwwfHx/Dz8/PaNSoUZJ/Ibrbn3/+aTRu3Njw9/c3fHx8jGeeecaYPXt2ssf379/fqFSpkuHv7294eXkZxYsXNwYMGGCcP3/e3lt3OenZF4ULF75vHYULF07yvJMnTxqdOnUy8uXLZ3h6ehpFixY1hg8fbkRGRjroW3Adrt4fr732WqrallG5cn8EBQU9sF3J/ZvKiFy5LzZs2GD06NHDqFChghEQEGBkyZLF8Pf3N6pVq2aMHj3auHr1qoO/Dedz5f5ITmZ+U+HK/bFixQrj1VdfNUqWLGn4+/sbWbJkMfLmzWs0adLE+O677xz8TaQtvakQERERERG7ZIB3KSIiIiIi4soUVIiIiIiIiF0UVIiIiIiIiF0UVIiIiIiIiF0UVIiIiIiIiF0UVIiIiIiIiF0UVIiIiIiIiF0UVIiIiIiIiF0UVIiIiIiIiF0UVIiIiIiIiF0UVIiIiIiIiF3+v/06FgAAAAAY5G89iL1lkVQAAACLVAAAAItUAAAAi1QAAACLVAAAAItUAAAAS2AVGPE0StGb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u40acbh\Desktop\Misc\_SOA\2019_ValAct\rf_all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005119"/>
            <a:ext cx="7113996" cy="497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6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business: waterfall: all 3 components</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12</a:t>
            </a:fld>
            <a:endParaRPr lang="en-US" dirty="0"/>
          </a:p>
        </p:txBody>
      </p:sp>
      <p:sp>
        <p:nvSpPr>
          <p:cNvPr id="6" name="CustomShape 3"/>
          <p:cNvSpPr/>
          <p:nvPr/>
        </p:nvSpPr>
        <p:spPr>
          <a:xfrm>
            <a:off x="7680960" y="1371599"/>
            <a:ext cx="3839760" cy="47570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smtClean="0">
                <a:solidFill>
                  <a:srgbClr val="000000"/>
                </a:solidFill>
                <a:latin typeface="Arial"/>
                <a:ea typeface="DejaVu Sans"/>
              </a:rPr>
              <a:t>Waterfall presentation: </a:t>
            </a:r>
            <a:endParaRPr lang="en-US" sz="1800" strike="noStrike" spc="-1" dirty="0" smtClean="0">
              <a:solidFill>
                <a:srgbClr val="000000"/>
              </a:solidFill>
              <a:latin typeface="Arial"/>
              <a:ea typeface="DejaVu Sans"/>
            </a:endParaRPr>
          </a:p>
          <a:p>
            <a:pPr>
              <a:lnSpc>
                <a:spcPct val="100000"/>
              </a:lnSpc>
            </a:pPr>
            <a:endParaRPr lang="en-US" b="0" spc="-1" dirty="0">
              <a:solidFill>
                <a:srgbClr val="000000"/>
              </a:solidFill>
              <a:latin typeface="Arial"/>
            </a:endParaRPr>
          </a:p>
          <a:p>
            <a:pPr>
              <a:lnSpc>
                <a:spcPct val="100000"/>
              </a:lnSpc>
            </a:pPr>
            <a:r>
              <a:rPr lang="en-US" sz="1800" strike="noStrike" spc="-1" dirty="0" smtClean="0">
                <a:solidFill>
                  <a:srgbClr val="000000"/>
                </a:solidFill>
                <a:latin typeface="Arial"/>
              </a:rPr>
              <a:t>The covariance term makes a difference – even where results are not obviously weird.</a:t>
            </a:r>
          </a:p>
          <a:p>
            <a:pPr>
              <a:lnSpc>
                <a:spcPct val="100000"/>
              </a:lnSpc>
            </a:pPr>
            <a:endParaRPr lang="en-US" b="0" spc="-1" dirty="0">
              <a:solidFill>
                <a:srgbClr val="000000"/>
              </a:solidFill>
              <a:latin typeface="Arial"/>
            </a:endParaRPr>
          </a:p>
          <a:p>
            <a:pPr>
              <a:lnSpc>
                <a:spcPct val="100000"/>
              </a:lnSpc>
            </a:pPr>
            <a:endParaRPr lang="en-US" sz="1800" b="0" strike="noStrike" spc="-1" dirty="0">
              <a:latin typeface="Aria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665" y="2909206"/>
            <a:ext cx="35623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C:\Users\u40acbh\Desktop\Misc\_SOA\2019_ValAct\rf_all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82" y="1289798"/>
            <a:ext cx="6716032" cy="492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7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13</a:t>
            </a:fld>
            <a:endParaRPr lang="en-US" dirty="0"/>
          </a:p>
        </p:txBody>
      </p:sp>
      <p:sp>
        <p:nvSpPr>
          <p:cNvPr id="3" name="CustomShape 1"/>
          <p:cNvSpPr/>
          <p:nvPr/>
        </p:nvSpPr>
        <p:spPr>
          <a:xfrm>
            <a:off x="838080" y="333360"/>
            <a:ext cx="10514520" cy="67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0" strike="noStrike" spc="-1" dirty="0" smtClean="0">
                <a:solidFill>
                  <a:srgbClr val="000000"/>
                </a:solidFill>
                <a:latin typeface="Calibri"/>
                <a:ea typeface="DejaVu Sans"/>
              </a:rPr>
              <a:t>Perm</a:t>
            </a:r>
            <a:endParaRPr lang="en-US" sz="4000" b="0" strike="noStrike" spc="-1" dirty="0">
              <a:latin typeface="Arial"/>
            </a:endParaRPr>
          </a:p>
        </p:txBody>
      </p:sp>
      <p:pic>
        <p:nvPicPr>
          <p:cNvPr id="5122" name="Picture 2" descr="C:\Users\u40acbh\Desktop\Misc\_SOA\2019_ValAct\rf_perm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63" y="1164315"/>
            <a:ext cx="7061012" cy="4550684"/>
          </a:xfrm>
          <a:prstGeom prst="rect">
            <a:avLst/>
          </a:prstGeom>
          <a:noFill/>
          <a:extLst>
            <a:ext uri="{909E8E84-426E-40DD-AFC4-6F175D3DCCD1}">
              <a14:hiddenFill xmlns:a14="http://schemas.microsoft.com/office/drawing/2010/main">
                <a:solidFill>
                  <a:srgbClr val="FFFFFF"/>
                </a:solidFill>
              </a14:hiddenFill>
            </a:ext>
          </a:extLst>
        </p:spPr>
      </p:pic>
      <p:sp>
        <p:nvSpPr>
          <p:cNvPr id="6" name="CustomShape 3"/>
          <p:cNvSpPr/>
          <p:nvPr/>
        </p:nvSpPr>
        <p:spPr>
          <a:xfrm>
            <a:off x="7680960" y="1371599"/>
            <a:ext cx="3839760" cy="47570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smtClean="0">
                <a:latin typeface="Arial"/>
              </a:rPr>
              <a:t>Large fluctuations from changes in rates.</a:t>
            </a:r>
          </a:p>
          <a:p>
            <a:pPr>
              <a:lnSpc>
                <a:spcPct val="100000"/>
              </a:lnSpc>
            </a:pPr>
            <a:endParaRPr lang="en-US" sz="1800" b="0" strike="noStrike" spc="-1" dirty="0">
              <a:latin typeface="Arial"/>
            </a:endParaRPr>
          </a:p>
          <a:p>
            <a:pPr>
              <a:lnSpc>
                <a:spcPct val="100000"/>
              </a:lnSpc>
            </a:pPr>
            <a:r>
              <a:rPr lang="en-US" spc="-1" dirty="0" smtClean="0">
                <a:latin typeface="Arial"/>
              </a:rPr>
              <a:t>Changes in weights on top of those have less impact.</a:t>
            </a:r>
            <a:endParaRPr lang="en-US" sz="1800" b="0" strike="noStrike" spc="-1" dirty="0">
              <a:latin typeface="Arial"/>
            </a:endParaRPr>
          </a:p>
        </p:txBody>
      </p:sp>
    </p:spTree>
    <p:extLst>
      <p:ext uri="{BB962C8B-B14F-4D97-AF65-F5344CB8AC3E}">
        <p14:creationId xmlns:p14="http://schemas.microsoft.com/office/powerpoint/2010/main" val="307466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 waterfall</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14</a:t>
            </a:fld>
            <a:endParaRPr lang="en-US" dirty="0"/>
          </a:p>
        </p:txBody>
      </p:sp>
      <p:pic>
        <p:nvPicPr>
          <p:cNvPr id="6146" name="Picture 2" descr="C:\Users\u40acbh\Desktop\Misc\_SOA\2019_ValAct\rf_perm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97" y="1288142"/>
            <a:ext cx="6755946" cy="4775226"/>
          </a:xfrm>
          <a:prstGeom prst="rect">
            <a:avLst/>
          </a:prstGeom>
          <a:noFill/>
          <a:extLst>
            <a:ext uri="{909E8E84-426E-40DD-AFC4-6F175D3DCCD1}">
              <a14:hiddenFill xmlns:a14="http://schemas.microsoft.com/office/drawing/2010/main">
                <a:solidFill>
                  <a:srgbClr val="FFFFFF"/>
                </a:solidFill>
              </a14:hiddenFill>
            </a:ext>
          </a:extLst>
        </p:spPr>
      </p:pic>
      <p:sp>
        <p:nvSpPr>
          <p:cNvPr id="6" name="CustomShape 3"/>
          <p:cNvSpPr/>
          <p:nvPr/>
        </p:nvSpPr>
        <p:spPr>
          <a:xfrm>
            <a:off x="7680960" y="1371599"/>
            <a:ext cx="3839760" cy="47570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lnSpc>
                <a:spcPct val="100000"/>
              </a:lnSpc>
              <a:buFont typeface="Arial" charset="0"/>
              <a:buChar char="•"/>
            </a:pPr>
            <a:r>
              <a:rPr lang="en-US" b="0" spc="-1" dirty="0" smtClean="0">
                <a:solidFill>
                  <a:srgbClr val="000000"/>
                </a:solidFill>
                <a:latin typeface="Arial"/>
              </a:rPr>
              <a:t>Covariance term offsets only part of rate change in most years.</a:t>
            </a:r>
          </a:p>
          <a:p>
            <a:pPr marL="285750" indent="-285750">
              <a:lnSpc>
                <a:spcPct val="100000"/>
              </a:lnSpc>
              <a:buFont typeface="Arial" charset="0"/>
              <a:buChar char="•"/>
            </a:pPr>
            <a:r>
              <a:rPr lang="en-US" spc="-1" dirty="0" smtClean="0">
                <a:solidFill>
                  <a:srgbClr val="000000"/>
                </a:solidFill>
                <a:latin typeface="Arial"/>
              </a:rPr>
              <a:t>2010-11 had no change due to rates alone, but was large covariance impact.</a:t>
            </a:r>
          </a:p>
          <a:p>
            <a:pPr marL="285750" indent="-285750">
              <a:lnSpc>
                <a:spcPct val="100000"/>
              </a:lnSpc>
              <a:buFont typeface="Arial" charset="0"/>
              <a:buChar char="•"/>
            </a:pPr>
            <a:r>
              <a:rPr lang="en-US" spc="-1" dirty="0" smtClean="0">
                <a:latin typeface="Arial"/>
              </a:rPr>
              <a:t>Massive rate impact in 2013-4 only partly offset by covariance.</a:t>
            </a:r>
            <a:endParaRPr lang="en-US" sz="1800" b="0" strike="noStrike" spc="-1" dirty="0">
              <a:latin typeface="Aria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702" y="3880756"/>
            <a:ext cx="372427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14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15</a:t>
            </a:fld>
            <a:endParaRPr lang="en-US" dirty="0"/>
          </a:p>
        </p:txBody>
      </p:sp>
      <p:sp>
        <p:nvSpPr>
          <p:cNvPr id="5" name="CustomShape 1"/>
          <p:cNvSpPr/>
          <p:nvPr/>
        </p:nvSpPr>
        <p:spPr>
          <a:xfrm>
            <a:off x="838080" y="333360"/>
            <a:ext cx="10514520" cy="67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0" strike="noStrike" spc="-1" dirty="0" smtClean="0">
                <a:solidFill>
                  <a:srgbClr val="000000"/>
                </a:solidFill>
                <a:latin typeface="Calibri"/>
                <a:ea typeface="DejaVu Sans"/>
              </a:rPr>
              <a:t>Term: </a:t>
            </a:r>
            <a:r>
              <a:rPr lang="en-US" sz="4000" b="0" strike="noStrike" spc="-1" smtClean="0">
                <a:solidFill>
                  <a:srgbClr val="000000"/>
                </a:solidFill>
                <a:latin typeface="Calibri"/>
                <a:ea typeface="DejaVu Sans"/>
              </a:rPr>
              <a:t>sequential rollforward</a:t>
            </a:r>
            <a:endParaRPr lang="en-US" sz="4000" b="0" strike="noStrike" spc="-1" dirty="0">
              <a:latin typeface="Arial"/>
            </a:endParaRPr>
          </a:p>
        </p:txBody>
      </p:sp>
      <p:pic>
        <p:nvPicPr>
          <p:cNvPr id="1026" name="Picture 2" descr="C:\Users\u40acbh\Desktop\Misc\_SOA\2019_ValAct\rf_term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46" y="1245053"/>
            <a:ext cx="7390039" cy="503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6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waterfall</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16</a:t>
            </a:fld>
            <a:endParaRPr lang="en-US" dirty="0"/>
          </a:p>
        </p:txBody>
      </p:sp>
      <p:pic>
        <p:nvPicPr>
          <p:cNvPr id="7170" name="Picture 2" descr="C:\Users\u40acbh\Desktop\Misc\_SOA\2019_ValAct\rf_term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59" y="1371600"/>
            <a:ext cx="6765091" cy="47244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240" y="3161619"/>
            <a:ext cx="35052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stomShape 3"/>
          <p:cNvSpPr/>
          <p:nvPr/>
        </p:nvSpPr>
        <p:spPr>
          <a:xfrm>
            <a:off x="7680960" y="1382485"/>
            <a:ext cx="3839760" cy="47570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lnSpc>
                <a:spcPct val="100000"/>
              </a:lnSpc>
              <a:buFont typeface="Arial" charset="0"/>
              <a:buChar char="•"/>
            </a:pPr>
            <a:r>
              <a:rPr lang="en-US" b="0" spc="-1" dirty="0" smtClean="0">
                <a:solidFill>
                  <a:srgbClr val="000000"/>
                </a:solidFill>
                <a:latin typeface="Arial"/>
              </a:rPr>
              <a:t>Very little covariance impact!</a:t>
            </a:r>
          </a:p>
          <a:p>
            <a:pPr marL="285750" indent="-285750">
              <a:lnSpc>
                <a:spcPct val="100000"/>
              </a:lnSpc>
              <a:buFont typeface="Arial" charset="0"/>
              <a:buChar char="•"/>
            </a:pPr>
            <a:r>
              <a:rPr lang="en-US" spc="-1" dirty="0" smtClean="0">
                <a:solidFill>
                  <a:srgbClr val="000000"/>
                </a:solidFill>
                <a:latin typeface="Arial"/>
              </a:rPr>
              <a:t>Little weights impact!</a:t>
            </a:r>
          </a:p>
          <a:p>
            <a:pPr marL="285750" indent="-285750">
              <a:lnSpc>
                <a:spcPct val="100000"/>
              </a:lnSpc>
              <a:buFont typeface="Arial" charset="0"/>
              <a:buChar char="•"/>
            </a:pPr>
            <a:r>
              <a:rPr lang="en-US" spc="-1" dirty="0" smtClean="0">
                <a:solidFill>
                  <a:srgbClr val="000000"/>
                </a:solidFill>
                <a:latin typeface="Arial"/>
              </a:rPr>
              <a:t>Dominated by several years with large drops vs 15VBT</a:t>
            </a:r>
          </a:p>
        </p:txBody>
      </p:sp>
    </p:spTree>
    <p:extLst>
      <p:ext uri="{BB962C8B-B14F-4D97-AF65-F5344CB8AC3E}">
        <p14:creationId xmlns:p14="http://schemas.microsoft.com/office/powerpoint/2010/main" val="45525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17</a:t>
            </a:fld>
            <a:endParaRPr lang="en-US" dirty="0"/>
          </a:p>
        </p:txBody>
      </p:sp>
      <p:sp>
        <p:nvSpPr>
          <p:cNvPr id="5" name="CustomShape 1"/>
          <p:cNvSpPr/>
          <p:nvPr/>
        </p:nvSpPr>
        <p:spPr>
          <a:xfrm>
            <a:off x="838080" y="333360"/>
            <a:ext cx="10514520" cy="67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0" strike="noStrike" spc="-1" dirty="0" smtClean="0">
                <a:solidFill>
                  <a:srgbClr val="000000"/>
                </a:solidFill>
                <a:latin typeface="Calibri"/>
                <a:ea typeface="DejaVu Sans"/>
              </a:rPr>
              <a:t>UL</a:t>
            </a:r>
            <a:endParaRPr lang="en-US" sz="4000" b="0" strike="noStrike" spc="-1" dirty="0">
              <a:latin typeface="Arial"/>
            </a:endParaRPr>
          </a:p>
        </p:txBody>
      </p:sp>
      <p:pic>
        <p:nvPicPr>
          <p:cNvPr id="2050" name="Picture 2" descr="C:\Users\u40acbh\Desktop\Misc\_SOA\2019_ValAct\rf_ul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23" y="1005120"/>
            <a:ext cx="8309202" cy="528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66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 waterfall</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18</a:t>
            </a:fld>
            <a:endParaRPr lang="en-US" dirty="0"/>
          </a:p>
        </p:txBody>
      </p:sp>
      <p:pic>
        <p:nvPicPr>
          <p:cNvPr id="8194" name="Picture 2" descr="C:\Users\u40acbh\Desktop\Misc\_SOA\2019_ValAct\rf_ul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7" y="1378631"/>
            <a:ext cx="7439252" cy="4790896"/>
          </a:xfrm>
          <a:prstGeom prst="rect">
            <a:avLst/>
          </a:prstGeom>
          <a:noFill/>
          <a:extLst>
            <a:ext uri="{909E8E84-426E-40DD-AFC4-6F175D3DCCD1}">
              <a14:hiddenFill xmlns:a14="http://schemas.microsoft.com/office/drawing/2010/main">
                <a:solidFill>
                  <a:srgbClr val="FFFFFF"/>
                </a:solidFill>
              </a14:hiddenFill>
            </a:ext>
          </a:extLst>
        </p:spPr>
      </p:pic>
      <p:sp>
        <p:nvSpPr>
          <p:cNvPr id="6" name="CustomShape 3"/>
          <p:cNvSpPr/>
          <p:nvPr/>
        </p:nvSpPr>
        <p:spPr>
          <a:xfrm>
            <a:off x="8273142" y="1382485"/>
            <a:ext cx="3247577" cy="47570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lnSpc>
                <a:spcPct val="100000"/>
              </a:lnSpc>
              <a:buFont typeface="Arial" charset="0"/>
              <a:buChar char="•"/>
            </a:pPr>
            <a:r>
              <a:rPr lang="en-US" sz="1800" b="0" strike="noStrike" spc="-1" dirty="0" smtClean="0">
                <a:latin typeface="Arial"/>
              </a:rPr>
              <a:t>Weight change impact mixed</a:t>
            </a:r>
          </a:p>
          <a:p>
            <a:pPr marL="285750" indent="-285750">
              <a:lnSpc>
                <a:spcPct val="100000"/>
              </a:lnSpc>
              <a:buFont typeface="Arial" charset="0"/>
              <a:buChar char="•"/>
            </a:pPr>
            <a:r>
              <a:rPr lang="en-US" spc="-1" dirty="0" smtClean="0">
                <a:latin typeface="Arial"/>
              </a:rPr>
              <a:t>Large rate increase 2014-5</a:t>
            </a:r>
          </a:p>
          <a:p>
            <a:pPr marL="285750" indent="-285750">
              <a:lnSpc>
                <a:spcPct val="100000"/>
              </a:lnSpc>
              <a:buFont typeface="Arial" charset="0"/>
              <a:buChar char="•"/>
            </a:pPr>
            <a:r>
              <a:rPr lang="en-US" sz="1800" b="0" strike="noStrike" spc="-1" dirty="0" smtClean="0">
                <a:latin typeface="Arial"/>
              </a:rPr>
              <a:t>Large </a:t>
            </a:r>
            <a:r>
              <a:rPr lang="en-US" sz="1800" b="0" strike="noStrike" spc="-1" dirty="0" err="1" smtClean="0">
                <a:latin typeface="Arial"/>
              </a:rPr>
              <a:t>covar</a:t>
            </a:r>
            <a:r>
              <a:rPr lang="en-US" sz="1800" b="0" strike="noStrike" spc="-1" dirty="0" smtClean="0">
                <a:latin typeface="Arial"/>
              </a:rPr>
              <a:t> 2013-14 downward</a:t>
            </a:r>
            <a:endParaRPr lang="en-US" sz="1800" b="0" strike="noStrike" spc="-1" dirty="0">
              <a:latin typeface="Aria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512" y="3276601"/>
            <a:ext cx="36385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46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19</a:t>
            </a:fld>
            <a:endParaRPr lang="en-US" dirty="0"/>
          </a:p>
        </p:txBody>
      </p:sp>
      <p:sp>
        <p:nvSpPr>
          <p:cNvPr id="5" name="CustomShape 1"/>
          <p:cNvSpPr/>
          <p:nvPr/>
        </p:nvSpPr>
        <p:spPr>
          <a:xfrm>
            <a:off x="838080" y="333360"/>
            <a:ext cx="10514520" cy="67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0" strike="noStrike" spc="-1" dirty="0" smtClean="0">
                <a:solidFill>
                  <a:srgbClr val="000000"/>
                </a:solidFill>
                <a:latin typeface="Calibri"/>
                <a:ea typeface="DejaVu Sans"/>
              </a:rPr>
              <a:t>ULSG</a:t>
            </a:r>
            <a:endParaRPr lang="en-US" sz="4000" b="0" strike="noStrike" spc="-1" dirty="0">
              <a:latin typeface="Arial"/>
            </a:endParaRPr>
          </a:p>
        </p:txBody>
      </p:sp>
      <p:sp>
        <p:nvSpPr>
          <p:cNvPr id="6" name="CustomShape 3"/>
          <p:cNvSpPr/>
          <p:nvPr/>
        </p:nvSpPr>
        <p:spPr>
          <a:xfrm>
            <a:off x="8273142" y="1371599"/>
            <a:ext cx="3247577" cy="47570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lnSpc>
                <a:spcPct val="100000"/>
              </a:lnSpc>
              <a:buFont typeface="Arial" charset="0"/>
              <a:buChar char="•"/>
            </a:pPr>
            <a:r>
              <a:rPr lang="en-US" spc="-1" dirty="0" smtClean="0">
                <a:latin typeface="Arial"/>
              </a:rPr>
              <a:t>Impacts largely consistent between steps</a:t>
            </a:r>
          </a:p>
          <a:p>
            <a:pPr marL="285750" indent="-285750">
              <a:lnSpc>
                <a:spcPct val="100000"/>
              </a:lnSpc>
              <a:buFont typeface="Arial" charset="0"/>
              <a:buChar char="•"/>
            </a:pPr>
            <a:endParaRPr lang="en-US" sz="1800" b="0" strike="noStrike" spc="-1" dirty="0">
              <a:latin typeface="Arial"/>
            </a:endParaRPr>
          </a:p>
          <a:p>
            <a:pPr marL="285750" indent="-285750">
              <a:lnSpc>
                <a:spcPct val="100000"/>
              </a:lnSpc>
              <a:buFont typeface="Arial" charset="0"/>
              <a:buChar char="•"/>
            </a:pPr>
            <a:r>
              <a:rPr lang="en-US" spc="-1" dirty="0" smtClean="0">
                <a:latin typeface="Arial"/>
              </a:rPr>
              <a:t>What will waterfall say…</a:t>
            </a:r>
            <a:endParaRPr lang="en-US" sz="1800" b="0" strike="noStrike" spc="-1" dirty="0">
              <a:latin typeface="Arial"/>
            </a:endParaRPr>
          </a:p>
        </p:txBody>
      </p:sp>
      <p:pic>
        <p:nvPicPr>
          <p:cNvPr id="3074" name="Picture 2" descr="C:\Users\u40acbh\Desktop\Misc\_SOA\2019_ValAct\rf_ulsg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49" y="952499"/>
            <a:ext cx="7101952" cy="501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6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2</a:t>
            </a:fld>
            <a:endParaRPr lang="en-US" dirty="0"/>
          </a:p>
        </p:txBody>
      </p:sp>
      <p:sp>
        <p:nvSpPr>
          <p:cNvPr id="13" name="Title 1"/>
          <p:cNvSpPr txBox="1">
            <a:spLocks/>
          </p:cNvSpPr>
          <p:nvPr/>
        </p:nvSpPr>
        <p:spPr>
          <a:xfrm>
            <a:off x="838200" y="422698"/>
            <a:ext cx="10515600" cy="127698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gn="ctr"/>
            <a:r>
              <a:rPr lang="en-US" sz="3200" b="1" smtClean="0"/>
              <a:t>Presentation Disclaimer</a:t>
            </a:r>
            <a:br>
              <a:rPr lang="en-US" sz="3200" b="1" smtClean="0"/>
            </a:br>
            <a:endParaRPr lang="en-US" sz="3200" dirty="0"/>
          </a:p>
        </p:txBody>
      </p:sp>
      <p:sp>
        <p:nvSpPr>
          <p:cNvPr id="14" name="Content Placeholder 2"/>
          <p:cNvSpPr>
            <a:spLocks noGrp="1"/>
          </p:cNvSpPr>
          <p:nvPr>
            <p:ph sz="quarter" idx="12"/>
          </p:nvPr>
        </p:nvSpPr>
        <p:spPr>
          <a:xfrm>
            <a:off x="838200" y="1699683"/>
            <a:ext cx="10515600" cy="3035604"/>
          </a:xfrm>
        </p:spPr>
        <p:txBody>
          <a:bodyPr>
            <a:normAutofit lnSpcReduction="10000"/>
          </a:bodyPr>
          <a:lstStyle/>
          <a:p>
            <a:pPr marL="0" indent="0">
              <a:buNone/>
            </a:pPr>
            <a:r>
              <a:rPr lang="en-US" sz="2400" i="1" dirty="0"/>
              <a:t>Presentations are intended for educational purposes only and do not replace independent professional judgment.  Statements of fact and opinions expressed are those of the participants individually and, unless expressly stated to the contrary, are not the opinion or position of the Society of Actuaries, its cosponsors or its committees.  The Society of Actuaries does not endorse or approve, and assumes no responsibility for, the content, accuracy or completeness of the information presented.  Attendees should note that the sessions are audio-recorded and may be published in various media, including print, audio and video formats without further notice.</a:t>
            </a:r>
            <a:endParaRPr lang="en-US" sz="2400" dirty="0"/>
          </a:p>
          <a:p>
            <a:pPr marL="0" indent="0">
              <a:buNone/>
            </a:pPr>
            <a:endParaRPr lang="en-US" dirty="0"/>
          </a:p>
        </p:txBody>
      </p:sp>
      <p:sp>
        <p:nvSpPr>
          <p:cNvPr id="2" name="Rectangle 1"/>
          <p:cNvSpPr/>
          <p:nvPr/>
        </p:nvSpPr>
        <p:spPr>
          <a:xfrm>
            <a:off x="838200" y="4906050"/>
            <a:ext cx="10657113" cy="646331"/>
          </a:xfrm>
          <a:prstGeom prst="rect">
            <a:avLst/>
          </a:prstGeom>
        </p:spPr>
        <p:txBody>
          <a:bodyPr wrap="square">
            <a:spAutoFit/>
          </a:bodyPr>
          <a:lstStyle/>
          <a:p>
            <a:r>
              <a:rPr lang="en-US" b="1" i="1" dirty="0" smtClean="0"/>
              <a:t>Additional disclaimer:  </a:t>
            </a:r>
          </a:p>
          <a:p>
            <a:r>
              <a:rPr lang="en-US" i="1" dirty="0" smtClean="0"/>
              <a:t>Any </a:t>
            </a:r>
            <a:r>
              <a:rPr lang="en-US" i="1" dirty="0"/>
              <a:t>opinions presented herein are my </a:t>
            </a:r>
            <a:r>
              <a:rPr lang="en-US" i="1" dirty="0" smtClean="0"/>
              <a:t>own and not necessarily those of my employer, the SOA, or any others.</a:t>
            </a:r>
            <a:endParaRPr lang="en-US" dirty="0"/>
          </a:p>
        </p:txBody>
      </p:sp>
    </p:spTree>
    <p:extLst>
      <p:ext uri="{BB962C8B-B14F-4D97-AF65-F5344CB8AC3E}">
        <p14:creationId xmlns:p14="http://schemas.microsoft.com/office/powerpoint/2010/main" val="224999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ULSG</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20</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235" y="3206523"/>
            <a:ext cx="37242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descr="C:\Users\u40acbh\Desktop\Misc\_SOA\2019_ValAct\rf_ulsg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18" y="1340985"/>
            <a:ext cx="6770004" cy="4820330"/>
          </a:xfrm>
          <a:prstGeom prst="rect">
            <a:avLst/>
          </a:prstGeom>
          <a:noFill/>
          <a:extLst>
            <a:ext uri="{909E8E84-426E-40DD-AFC4-6F175D3DCCD1}">
              <a14:hiddenFill xmlns:a14="http://schemas.microsoft.com/office/drawing/2010/main">
                <a:solidFill>
                  <a:srgbClr val="FFFFFF"/>
                </a:solidFill>
              </a14:hiddenFill>
            </a:ext>
          </a:extLst>
        </p:spPr>
      </p:pic>
      <p:sp>
        <p:nvSpPr>
          <p:cNvPr id="7" name="CustomShape 3"/>
          <p:cNvSpPr/>
          <p:nvPr/>
        </p:nvSpPr>
        <p:spPr>
          <a:xfrm>
            <a:off x="7870372" y="1340985"/>
            <a:ext cx="3650348" cy="47876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lnSpc>
                <a:spcPct val="100000"/>
              </a:lnSpc>
              <a:buFont typeface="Arial" charset="0"/>
              <a:buChar char="•"/>
            </a:pPr>
            <a:r>
              <a:rPr lang="en-US" spc="-1" dirty="0" smtClean="0">
                <a:latin typeface="Arial"/>
              </a:rPr>
              <a:t>Some relatively large </a:t>
            </a:r>
            <a:r>
              <a:rPr lang="en-US" spc="-1" dirty="0" err="1" smtClean="0">
                <a:latin typeface="Arial"/>
              </a:rPr>
              <a:t>covar</a:t>
            </a:r>
            <a:r>
              <a:rPr lang="en-US" spc="-1" dirty="0" smtClean="0">
                <a:latin typeface="Arial"/>
              </a:rPr>
              <a:t> impacts were masked: </a:t>
            </a:r>
            <a:br>
              <a:rPr lang="en-US" spc="-1" dirty="0" smtClean="0">
                <a:latin typeface="Arial"/>
              </a:rPr>
            </a:br>
            <a:r>
              <a:rPr lang="en-US" spc="-1" dirty="0" smtClean="0">
                <a:latin typeface="Arial"/>
              </a:rPr>
              <a:t>2009-10, 2014-5</a:t>
            </a:r>
          </a:p>
          <a:p>
            <a:pPr marL="285750" indent="-285750">
              <a:lnSpc>
                <a:spcPct val="100000"/>
              </a:lnSpc>
              <a:buFont typeface="Arial" charset="0"/>
              <a:buChar char="•"/>
            </a:pPr>
            <a:r>
              <a:rPr lang="en-US" sz="1800" b="0" strike="noStrike" spc="-1" dirty="0" smtClean="0">
                <a:latin typeface="Arial"/>
              </a:rPr>
              <a:t>Recent years’ rate impact is inconsistent</a:t>
            </a:r>
            <a:endParaRPr lang="en-US" sz="1800" b="0" strike="noStrike" spc="-1" dirty="0">
              <a:latin typeface="Arial"/>
            </a:endParaRPr>
          </a:p>
        </p:txBody>
      </p:sp>
    </p:spTree>
    <p:extLst>
      <p:ext uri="{BB962C8B-B14F-4D97-AF65-F5344CB8AC3E}">
        <p14:creationId xmlns:p14="http://schemas.microsoft.com/office/powerpoint/2010/main" val="1641111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 - rollforward</a:t>
            </a:r>
            <a:endParaRPr lang="en-US" dirty="0"/>
          </a:p>
        </p:txBody>
      </p:sp>
      <p:sp>
        <p:nvSpPr>
          <p:cNvPr id="3" name="Content Placeholder 2"/>
          <p:cNvSpPr>
            <a:spLocks noGrp="1"/>
          </p:cNvSpPr>
          <p:nvPr>
            <p:ph sz="quarter" idx="12"/>
          </p:nvPr>
        </p:nvSpPr>
        <p:spPr/>
        <p:txBody>
          <a:bodyPr/>
          <a:lstStyle/>
          <a:p>
            <a:r>
              <a:rPr lang="en-US" dirty="0" smtClean="0"/>
              <a:t>Mix of business problem is known</a:t>
            </a:r>
          </a:p>
          <a:p>
            <a:r>
              <a:rPr lang="en-US" dirty="0" smtClean="0"/>
              <a:t>One more tool to address it</a:t>
            </a:r>
          </a:p>
          <a:p>
            <a:r>
              <a:rPr lang="en-US" dirty="0" smtClean="0"/>
              <a:t>Not as simple as we’d hope from the sequential rollforward</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21</a:t>
            </a:fld>
            <a:endParaRPr lang="en-US" dirty="0"/>
          </a:p>
        </p:txBody>
      </p:sp>
    </p:spTree>
    <p:extLst>
      <p:ext uri="{BB962C8B-B14F-4D97-AF65-F5344CB8AC3E}">
        <p14:creationId xmlns:p14="http://schemas.microsoft.com/office/powerpoint/2010/main" val="2306369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Anomaly detection</a:t>
            </a:r>
            <a:endParaRPr lang="en-US" dirty="0"/>
          </a:p>
        </p:txBody>
      </p:sp>
    </p:spTree>
    <p:extLst>
      <p:ext uri="{BB962C8B-B14F-4D97-AF65-F5344CB8AC3E}">
        <p14:creationId xmlns:p14="http://schemas.microsoft.com/office/powerpoint/2010/main" val="116238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Anomaly detection</a:t>
            </a:r>
          </a:p>
        </p:txBody>
      </p:sp>
      <p:sp>
        <p:nvSpPr>
          <p:cNvPr id="3" name="Content Placeholder 2"/>
          <p:cNvSpPr>
            <a:spLocks noGrp="1"/>
          </p:cNvSpPr>
          <p:nvPr>
            <p:ph sz="quarter" idx="12"/>
          </p:nvPr>
        </p:nvSpPr>
        <p:spPr/>
        <p:txBody>
          <a:bodyPr/>
          <a:lstStyle/>
          <a:p>
            <a:r>
              <a:rPr lang="en-US" dirty="0" smtClean="0"/>
              <a:t>See where something was weird: </a:t>
            </a:r>
            <a:r>
              <a:rPr lang="en-US" b="1" dirty="0" smtClean="0"/>
              <a:t>computationally</a:t>
            </a:r>
            <a:endParaRPr lang="en-US" dirty="0" smtClean="0"/>
          </a:p>
          <a:p>
            <a:r>
              <a:rPr lang="en-US" dirty="0" smtClean="0"/>
              <a:t>Q: what is the “thing” – the entity?</a:t>
            </a:r>
          </a:p>
          <a:p>
            <a:pPr lvl="1"/>
            <a:r>
              <a:rPr lang="en-US" b="1" dirty="0" smtClean="0"/>
              <a:t>Study year – for example:</a:t>
            </a:r>
            <a:r>
              <a:rPr lang="en-US" dirty="0" smtClean="0"/>
              <a:t>  Is it similar to others?  If so, to which?</a:t>
            </a:r>
          </a:p>
          <a:p>
            <a:r>
              <a:rPr lang="en-US" dirty="0" smtClean="0"/>
              <a:t>Ex: get a new study year:  did exposure trend or jerk around?</a:t>
            </a:r>
          </a:p>
          <a:p>
            <a:r>
              <a:rPr lang="en-US" dirty="0" smtClean="0"/>
              <a:t>For now: at least exposures should not be too jumpy – </a:t>
            </a:r>
          </a:p>
          <a:p>
            <a:pPr lvl="1"/>
            <a:r>
              <a:rPr lang="en-US" dirty="0" smtClean="0"/>
              <a:t>so see how jumpy they are on the following slides</a:t>
            </a:r>
          </a:p>
          <a:p>
            <a:r>
              <a:rPr lang="en-US" dirty="0" smtClean="0"/>
              <a:t>For another time: check </a:t>
            </a:r>
            <a:r>
              <a:rPr lang="en-US" dirty="0"/>
              <a:t>decrements (mortality and / or lapse)</a:t>
            </a:r>
          </a:p>
          <a:p>
            <a:pPr lvl="1"/>
            <a:r>
              <a:rPr lang="en-US" dirty="0" smtClean="0"/>
              <a:t>Must further anchor in probabilistic framework…. </a:t>
            </a:r>
          </a:p>
          <a:p>
            <a:pPr lvl="1"/>
            <a:r>
              <a:rPr lang="en-US" dirty="0" smtClean="0"/>
              <a:t>Mortality is (hopefully) an anomaly at a granular level</a:t>
            </a:r>
            <a:endParaRPr lang="en-US" dirty="0"/>
          </a:p>
          <a:p>
            <a:pPr lvl="1"/>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23</a:t>
            </a:fld>
            <a:endParaRPr lang="en-US" dirty="0"/>
          </a:p>
        </p:txBody>
      </p:sp>
    </p:spTree>
    <p:extLst>
      <p:ext uri="{BB962C8B-B14F-4D97-AF65-F5344CB8AC3E}">
        <p14:creationId xmlns:p14="http://schemas.microsoft.com/office/powerpoint/2010/main" val="3876358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24</a:t>
            </a:fld>
            <a:endParaRPr lang="en-US" dirty="0"/>
          </a:p>
        </p:txBody>
      </p:sp>
      <p:sp>
        <p:nvSpPr>
          <p:cNvPr id="5" name="CustomShape 1"/>
          <p:cNvSpPr/>
          <p:nvPr/>
        </p:nvSpPr>
        <p:spPr>
          <a:xfrm>
            <a:off x="838080" y="1238491"/>
            <a:ext cx="10514520" cy="51296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400" b="1" u="sng" spc="-1" dirty="0" smtClean="0">
                <a:latin typeface="Arial"/>
              </a:rPr>
              <a:t>WHAT:</a:t>
            </a:r>
            <a:r>
              <a:rPr lang="en-US" sz="2400" spc="-1" dirty="0" smtClean="0">
                <a:latin typeface="Arial"/>
              </a:rPr>
              <a:t> reduce dimensions used to measure entities (study years here)</a:t>
            </a:r>
          </a:p>
          <a:p>
            <a:pPr>
              <a:lnSpc>
                <a:spcPct val="90000"/>
              </a:lnSpc>
            </a:pPr>
            <a:r>
              <a:rPr lang="en-US" sz="2400" b="1" u="sng" spc="-1" dirty="0" smtClean="0">
                <a:latin typeface="Arial"/>
              </a:rPr>
              <a:t>WHY:</a:t>
            </a:r>
            <a:r>
              <a:rPr lang="en-US" sz="2400" b="1" u="sng" spc="-1" dirty="0">
                <a:latin typeface="Arial"/>
              </a:rPr>
              <a:t> </a:t>
            </a:r>
            <a:r>
              <a:rPr lang="en-US" sz="2400" spc="-1" dirty="0">
                <a:latin typeface="Arial"/>
              </a:rPr>
              <a:t> </a:t>
            </a:r>
            <a:r>
              <a:rPr lang="en-US" sz="2400" spc="-1" dirty="0" smtClean="0">
                <a:latin typeface="Arial"/>
              </a:rPr>
              <a:t>1) simplify calculations 2) some are just noise anyway</a:t>
            </a:r>
            <a:endParaRPr lang="en-US" sz="2400" b="1" u="sng" spc="-1" dirty="0" smtClean="0">
              <a:latin typeface="Arial"/>
            </a:endParaRPr>
          </a:p>
          <a:p>
            <a:pPr>
              <a:lnSpc>
                <a:spcPct val="90000"/>
              </a:lnSpc>
            </a:pPr>
            <a:r>
              <a:rPr lang="en-US" sz="2400" b="1" u="sng" spc="-1" dirty="0" smtClean="0">
                <a:latin typeface="Arial"/>
              </a:rPr>
              <a:t>HOW: </a:t>
            </a:r>
          </a:p>
          <a:p>
            <a:pPr marL="457200" indent="-457200">
              <a:lnSpc>
                <a:spcPct val="90000"/>
              </a:lnSpc>
              <a:buFont typeface="+mj-lt"/>
              <a:buAutoNum type="arabicPeriod"/>
            </a:pPr>
            <a:r>
              <a:rPr lang="en-US" sz="2400" spc="-1" dirty="0" smtClean="0">
                <a:latin typeface="Arial"/>
              </a:rPr>
              <a:t>Take average distribution across study years</a:t>
            </a:r>
          </a:p>
          <a:p>
            <a:pPr marL="457200" indent="-457200">
              <a:lnSpc>
                <a:spcPct val="90000"/>
              </a:lnSpc>
              <a:buFont typeface="+mj-lt"/>
              <a:buAutoNum type="arabicPeriod"/>
            </a:pPr>
            <a:r>
              <a:rPr lang="en-US" sz="2400" spc="-1" dirty="0" smtClean="0">
                <a:latin typeface="Arial"/>
              </a:rPr>
              <a:t>Shift the mix from the average categories get best fit to distribution </a:t>
            </a:r>
          </a:p>
          <a:p>
            <a:pPr marL="1028700" lvl="1" indent="-571500">
              <a:lnSpc>
                <a:spcPct val="90000"/>
              </a:lnSpc>
              <a:buFont typeface="Arial" panose="020B0604020202020204" pitchFamily="34" charset="0"/>
              <a:buChar char="•"/>
            </a:pPr>
            <a:r>
              <a:rPr lang="en-US" sz="2400" spc="-1" dirty="0" smtClean="0">
                <a:latin typeface="Arial"/>
              </a:rPr>
              <a:t>Add in an offset to that average distribution that’s scaled for each study year</a:t>
            </a:r>
          </a:p>
          <a:p>
            <a:pPr marL="1028700" lvl="1" indent="-571500">
              <a:lnSpc>
                <a:spcPct val="90000"/>
              </a:lnSpc>
              <a:buFont typeface="Arial" panose="020B0604020202020204" pitchFamily="34" charset="0"/>
              <a:buChar char="•"/>
            </a:pPr>
            <a:r>
              <a:rPr lang="en-US" sz="2400" spc="-1" dirty="0" smtClean="0">
                <a:latin typeface="Arial"/>
              </a:rPr>
              <a:t>That scaling factor is a new 1</a:t>
            </a:r>
            <a:r>
              <a:rPr lang="en-US" sz="2400" spc="-1" baseline="30000" dirty="0" smtClean="0">
                <a:latin typeface="Arial"/>
              </a:rPr>
              <a:t>st</a:t>
            </a:r>
            <a:r>
              <a:rPr lang="en-US" sz="2400" spc="-1" dirty="0" smtClean="0">
                <a:latin typeface="Arial"/>
              </a:rPr>
              <a:t> dimension, x coordinate</a:t>
            </a:r>
          </a:p>
          <a:p>
            <a:pPr>
              <a:lnSpc>
                <a:spcPct val="90000"/>
              </a:lnSpc>
            </a:pPr>
            <a:r>
              <a:rPr lang="en-US" sz="2400" b="0" strike="noStrike" spc="-1" dirty="0" smtClean="0">
                <a:latin typeface="Arial"/>
              </a:rPr>
              <a:t>2. Add 2</a:t>
            </a:r>
            <a:r>
              <a:rPr lang="en-US" sz="2400" b="0" strike="noStrike" spc="-1" baseline="30000" dirty="0" smtClean="0">
                <a:latin typeface="Arial"/>
              </a:rPr>
              <a:t>nd</a:t>
            </a:r>
            <a:r>
              <a:rPr lang="en-US" sz="2400" b="0" strike="noStrike" spc="-1" dirty="0" smtClean="0">
                <a:latin typeface="Arial"/>
              </a:rPr>
              <a:t> layer of shift to correct for remaining error: is new 2</a:t>
            </a:r>
            <a:r>
              <a:rPr lang="en-US" sz="2400" b="0" strike="noStrike" spc="-1" baseline="30000" dirty="0" smtClean="0">
                <a:latin typeface="Arial"/>
              </a:rPr>
              <a:t>nd</a:t>
            </a:r>
            <a:r>
              <a:rPr lang="en-US" sz="2400" b="0" strike="noStrike" spc="-1" dirty="0" smtClean="0">
                <a:latin typeface="Arial"/>
              </a:rPr>
              <a:t> dimension</a:t>
            </a:r>
            <a:br>
              <a:rPr lang="en-US" sz="2400" b="0" strike="noStrike" spc="-1" dirty="0" smtClean="0">
                <a:latin typeface="Arial"/>
              </a:rPr>
            </a:br>
            <a:r>
              <a:rPr lang="en-US" sz="2400" b="0" strike="noStrike" spc="-1" dirty="0" smtClean="0">
                <a:latin typeface="Arial"/>
              </a:rPr>
              <a:t>	Could continue adding dimensions, but this is enough for now</a:t>
            </a:r>
            <a:endParaRPr lang="en-US" sz="2400" spc="-1" dirty="0" smtClean="0">
              <a:latin typeface="Arial"/>
            </a:endParaRPr>
          </a:p>
          <a:p>
            <a:pPr>
              <a:lnSpc>
                <a:spcPct val="90000"/>
              </a:lnSpc>
            </a:pPr>
            <a:r>
              <a:rPr lang="en-US" sz="2400" spc="-1" dirty="0" smtClean="0">
                <a:latin typeface="Arial"/>
              </a:rPr>
              <a:t>3. Plot study years in 2-d</a:t>
            </a:r>
          </a:p>
          <a:p>
            <a:pPr marL="1028700" lvl="1" indent="-571500">
              <a:lnSpc>
                <a:spcPct val="90000"/>
              </a:lnSpc>
              <a:buFont typeface="Arial" panose="020B0604020202020204" pitchFamily="34" charset="0"/>
              <a:buChar char="•"/>
            </a:pPr>
            <a:r>
              <a:rPr lang="en-US" sz="2400" spc="-1" dirty="0" smtClean="0">
                <a:latin typeface="Arial"/>
              </a:rPr>
              <a:t>Captures major features</a:t>
            </a:r>
          </a:p>
          <a:p>
            <a:pPr marL="1028700" lvl="1" indent="-571500">
              <a:lnSpc>
                <a:spcPct val="90000"/>
              </a:lnSpc>
              <a:buFont typeface="Arial" panose="020B0604020202020204" pitchFamily="34" charset="0"/>
              <a:buChar char="•"/>
            </a:pPr>
            <a:r>
              <a:rPr lang="en-US" sz="2400" spc="-1" dirty="0" smtClean="0">
                <a:latin typeface="Arial"/>
              </a:rPr>
              <a:t>Shows trends more clearly and simply</a:t>
            </a:r>
          </a:p>
          <a:p>
            <a:pPr marL="1028700" lvl="1" indent="-571500">
              <a:lnSpc>
                <a:spcPct val="90000"/>
              </a:lnSpc>
              <a:buFont typeface="Arial" panose="020B0604020202020204" pitchFamily="34" charset="0"/>
              <a:buChar char="•"/>
            </a:pPr>
            <a:r>
              <a:rPr lang="en-US" sz="2400" spc="-1" dirty="0" smtClean="0">
                <a:latin typeface="Arial"/>
              </a:rPr>
              <a:t>Facilitates cluster analysis to reduce dimensions</a:t>
            </a:r>
          </a:p>
          <a:p>
            <a:pPr>
              <a:lnSpc>
                <a:spcPct val="90000"/>
              </a:lnSpc>
            </a:pPr>
            <a:r>
              <a:rPr lang="en-US" sz="2400" spc="-1" dirty="0" smtClean="0">
                <a:latin typeface="Arial"/>
              </a:rPr>
              <a:t>4. Could add further dimensions to capture remaining localized errors</a:t>
            </a:r>
          </a:p>
          <a:p>
            <a:pPr marL="1028700" lvl="1" indent="-571500">
              <a:lnSpc>
                <a:spcPct val="90000"/>
              </a:lnSpc>
              <a:buFont typeface="Arial" panose="020B0604020202020204" pitchFamily="34" charset="0"/>
              <a:buChar char="•"/>
            </a:pPr>
            <a:endParaRPr lang="en-US" sz="2400" spc="-1" dirty="0" smtClean="0">
              <a:latin typeface="Arial"/>
            </a:endParaRPr>
          </a:p>
        </p:txBody>
      </p:sp>
      <p:sp>
        <p:nvSpPr>
          <p:cNvPr id="9" name="CustomShape 1"/>
          <p:cNvSpPr/>
          <p:nvPr/>
        </p:nvSpPr>
        <p:spPr>
          <a:xfrm>
            <a:off x="990480" y="2196025"/>
            <a:ext cx="10514520" cy="35528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endParaRPr lang="en-US" sz="2400" b="0" strike="noStrike" spc="-1" dirty="0">
              <a:latin typeface="Arial"/>
            </a:endParaRPr>
          </a:p>
        </p:txBody>
      </p:sp>
      <p:sp>
        <p:nvSpPr>
          <p:cNvPr id="10" name="CustomShape 1"/>
          <p:cNvSpPr/>
          <p:nvPr/>
        </p:nvSpPr>
        <p:spPr>
          <a:xfrm>
            <a:off x="990480" y="189426"/>
            <a:ext cx="10514520" cy="124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1" strike="noStrike" spc="-1" dirty="0" smtClean="0">
                <a:solidFill>
                  <a:srgbClr val="000000"/>
                </a:solidFill>
                <a:latin typeface="Calibri"/>
                <a:ea typeface="DejaVu Sans"/>
              </a:rPr>
              <a:t>PCA, SVD:</a:t>
            </a:r>
            <a:r>
              <a:rPr lang="en-US" sz="4000" strike="noStrike" spc="-1" dirty="0" smtClean="0">
                <a:solidFill>
                  <a:srgbClr val="000000"/>
                </a:solidFill>
                <a:latin typeface="Calibri"/>
                <a:ea typeface="DejaVu Sans"/>
              </a:rPr>
              <a:t> for filtering out noise</a:t>
            </a:r>
            <a:endParaRPr lang="en-US" sz="4000" b="0" strike="noStrike" spc="-1" dirty="0">
              <a:latin typeface="Arial"/>
            </a:endParaRPr>
          </a:p>
        </p:txBody>
      </p:sp>
    </p:spTree>
    <p:extLst>
      <p:ext uri="{BB962C8B-B14F-4D97-AF65-F5344CB8AC3E}">
        <p14:creationId xmlns:p14="http://schemas.microsoft.com/office/powerpoint/2010/main" val="93036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44089"/>
            <a:ext cx="7360981" cy="493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25</a:t>
            </a:fld>
            <a:endParaRPr lang="en-US" dirty="0"/>
          </a:p>
        </p:txBody>
      </p:sp>
      <p:sp>
        <p:nvSpPr>
          <p:cNvPr id="5" name="CustomShape 1"/>
          <p:cNvSpPr/>
          <p:nvPr/>
        </p:nvSpPr>
        <p:spPr>
          <a:xfrm>
            <a:off x="583436" y="3035"/>
            <a:ext cx="3908767" cy="10155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en-US" sz="2000" b="1" i="1" dirty="0" smtClean="0"/>
              <a:t>By </a:t>
            </a:r>
            <a:r>
              <a:rPr lang="en-US" sz="2000" b="1" i="1" dirty="0" err="1" smtClean="0"/>
              <a:t>insurance_plan</a:t>
            </a:r>
            <a:r>
              <a:rPr lang="en-US" sz="2000" b="1" i="1" dirty="0"/>
              <a:t>, </a:t>
            </a:r>
            <a:r>
              <a:rPr lang="en-US" sz="2000" b="1" i="1" dirty="0" err="1"/>
              <a:t>smoker_status</a:t>
            </a:r>
            <a:r>
              <a:rPr lang="en-US" sz="2000" b="1" i="1" dirty="0"/>
              <a:t>, </a:t>
            </a:r>
            <a:r>
              <a:rPr lang="en-US" sz="2000" b="1" i="1" dirty="0" err="1"/>
              <a:t>face_amount_band</a:t>
            </a:r>
            <a:r>
              <a:rPr lang="en-US" sz="2000" b="1" i="1" dirty="0"/>
              <a:t>, </a:t>
            </a:r>
            <a:r>
              <a:rPr lang="en-US" sz="2000" b="1" i="1" dirty="0" err="1"/>
              <a:t>issue_age</a:t>
            </a:r>
            <a:endParaRPr lang="en-US" sz="2000" b="1" i="1" dirty="0"/>
          </a:p>
        </p:txBody>
      </p:sp>
      <p:sp>
        <p:nvSpPr>
          <p:cNvPr id="3" name="AutoShape 2" descr="data:image/png;base64,iVBORw0KGgoAAAANSUhEUgAAAuwAAAH3CAYAAADg2Qo5AAAABHNCSVQICAgIfAhkiAAAAAlwSFlzAAASdAAAEnQB3mYfeAAAADh0RVh0U29mdHdhcmUAbWF0cGxvdGxpYiB2ZXJzaW9uMy4xLjAsIGh0dHA6Ly9tYXRwbG90bGliLm9yZy+17YcXAAAgAElEQVR4nOzde1hVZf7//+cGBAREBQQFD6l4RrRMFB1TVAorS2mYxklnPNTMaDk500ezk4cZKy1nim9pzYwnZkz7TR5yatQSVKZ0lMoOoIJhioYiCgqCHAT2748tu7YcFMW9NvB6XFfXzrXue93vtRZ78+be97pvk9lsNiMiIiIiIg7JyegARERERESkZkrYRUREREQcmBJ2EREREREHpoRdRERERMSBKWEXEREREXFgSthFRERERByYEnYREREREQemhF1ERERExIEpYRcRERERcWAuRgfQ2Fy4cIHExEQ6dOiAm5ub0eGIiIiIiAMpKSnh5MmTDB8+nFatWl1XHSXs9SwxMZFx48YZHYaIiIiIOLD333+fBx988LrKKmGvZx06dAAsNyE4ONjgaKCgoICkpCTCwsLw8vIyOpwmR9ffeLoHxps0aRJffvklt99+O//85z+NDqdJ0vvAWLr+xnOke5Cens64ceOsOeP1UMJezyqHwQQHB9OnTx+Do4H8/HyysrLo1asX3t7eRofT5Oj6G0/3wHienp7WV0f4XGyK9D4wlq6/8RzxHtRl6LQeOhURERERcWBK2EVEREREHJgSdhERERERB6aEXURERETEgSlhFxERERFxYErYRUREREQcmBJ2EREREREHpoRdRERERMSBKWEXEREREXFgSthFRERERByYEnYREREREQdm94S9oKCAWbNmERgYiLu7O/379+fdd9+9rrrZ2dlMnjwZPz8/PDw8CA8PJyEhodqy8fHxhIeH4+HhgZ+fH5MnTyY7O7vW48fHx2MymTCZTJw7d67O5yYiIiIiUt/snrBHR0cTFxfH/Pnz2bZtGwMHDmTChAmsW7eu1nolJSWMGjWKhIQEYmNj2bJlCwEBAURFRZGYmGhTNjExkTFjxhAQEMCWLVuIjY0lPj6eUaNGUVJSUu3xCwoKeOyxxwgMDKy3cxURERERuVku9mxs69at7Nixg3Xr1jFhwgQAIiIiyMjIYPbs2Tz88MM4OztXW3flypWkpKSwd+9ewsPDrXX79evHnDlz2L9/v7Xs7Nmz6d69Oxs2bMDFxXKKnTt3ZujQoaxatYrp06dXOf7cuXNp3bo19913H4sWLarvUxcRERERuSF27WHfvHkzXl5exMTE2GyfMmUKp06dskm6q6vbo0cPa7IO4OLiwsSJE0lKSiIzMxOAzMxMPvvsMyZNmmRN1gGGDBlC9+7d2bx5c5Vjf/LJJ/ztb39jxYoVNf7BICIiIiJiBLsm7CkpKfTq1csmkQYIDQ217q+tbmW56uoePHjQ5hg1lb26jaKiIqZNm8asWbO444476nA2IiIiIiK3nl2HxOTk5NClS5cq2318fKz7a6tbWa62upWvNZW9uo0XXniB8vJyFi5ceJ1n8YPs7GzOnj1rsy09PR2wjInPz8+v8zHrW2Fhoc2r2Jeuv/F0D4xXXl5ufXWEz8WmSO8DY+n6G8+R7kFBQUGd69g1YQcwmUw3tK+udWsq++PtSUlJvP7662zfvp3mzZvX2nZ1li9fXmOin5SURFZWVp2PeaskJSUZHUKTputvPN0D41Qm6fn5+ezatcvgaJo2vQ+MpetvPEe4BydOnKhzHbsm7L6+vtX2oufm5gLV94rXta6vry9QfW99bm6uTRtTp04lOjqaO++8kwsXLgBQXFwMWH6xuLm50aJFixpjmjFjRpXx+Onp6YwbN46wsDB69epVY117KSwsJCkpibCwMDw9PY0Op8nR9Tee7oHxvL29ra8REREGR9M06X1gLF1/4znSPTh8+HCd69g1Ye/bty/r16+nrKzMZhx7cnIyACEhIbXWrSz3Y1fXrXxNTk7m3nvvrVL2x20cPHiQgwcP8t5771U5bteuXenXrx9fffVVjTH5+/vj7+9f7T4vLy/rLylH4Onp6VDxNDW6/sbTPTBO5cP8zs7OugcG0/vAWLr+xnOEe+Dl5VXnOnZ96HT8+PEUFBSwceNGm+1xcXEEBgYyaNCgWuumpqbazCRTVlbG2rVrGTRokHX+9KCgIMLCwli7dq113CTAvn37SEtLIzo62rpt165dVf771a9+BcD777/PihUr6uW8RURERERulF172MeMGUNkZCTTp08nPz+f4OBg1q9fz/bt21m7dq21F2batGnExcVx9OhROnXqBFiGryxbtoyYmBgWL16Mv78/y5cvJy0tjfj4eJt2lixZQmRkJDExMcyYMYPs7Gzmzp1LSEgIU6ZMsZYbMWJElRh3794NwNChQ/Hz87s1F0JERERE5DrZfaXTTZs2MWnSJObNm0dUVBT79+9n/fr1PPLII9Yy5eXllJeXYzabrdvc3NxISEggIiKCmTNnMnbsWE6fPs22bdsYPny4TRsjRoxg69atnD59mrFjxzJz5kwiIiJISEjAzc3NbucqIiIiInKz7D5LjJeXF7GxscTGxtZYZs2aNaxZs6bK9oCAAOLi4q6rncjISCIjI+sc34IFC1iwYEGd64mIiIiI3Ap272EXEREREZHrp4RdRERERMSBKWEXEREREXFgSthFRERERByYEnYREREREQemhF1ERERExIEpYRcRERERcWBK2EVEREREHJgSdhERERERB6aEXURERETEgSlhFxERERFxYErYRUREREQcmBJ2EREREREHpoRdRERERMSBKWEXkQZn586dTJ06lZ49e+Lp6UlQUBAPPvggX3zxRZWyX331FfPmzSMwMJBWrVoRHR3Nd999V6Xc66+/TnR0NJ07d8ZkMjFixIga28/Ozmby5Mn4+fnh4eFBeHg4CQkJ9XmKIiIiVkrYRaTBeeuttzh+/DhPPvkkW7duJTY2luzsbAYPHszOnTut5VJTU7n//vspKytjzZo1rFq1iiNHjjBs2DDOnj1rc8y3336bjIwMRo4cSZs2bWpsu6SkhFGjRpGQkEBsbCxbtmwhICCAqKgoEhMTb9k5i4hI0+VidAAiInW1bNky/P39bbZFRUURHBzMSy+9xMiRIwGYN28erq6uPP/889x99914e3szYMAAunXrxtKlS1myZIm1/qFDh3BysvRhhISE1Nj2ypUrSUlJYe/evYSHhwMQERFBv379mDNnDvv376/v0xURkSZOPewi0uBcnawDeHl50bt3b06ePAlAWVkZH374IQ888AAeHh7Wcp06dSIiIoLNmzfb1K9M1q9l8+bN9OjRw5qsA7i4uDBx4kSSkpLIzMy8kVMSERGpkRJ2EWkU8vLyOHDgAH369AHg6NGjFBUVWf/9Y6GhoaSnp1NcXFzndlJSUggNDa32mAAHDx6s8zFFRERqo4RdRBqFxx9/nMLCQp577jkAcnJyAGjdunWVsj4+PpjNZs6fP1/ndnJycvDx8an2mD9uV0REpL5oDLuINHgvvPAC77zzDm+88QYDBgyw2WcymWqsV9u+2tyKY4qIiNREPewi0qAtXLiQRYsW8eKLL/LEE09Yt/v6+gKQm5tbpU5ubi4mk4lWrVrVuT1fX99qe9Er26mu911ERORmqIddRBzeoVP5vJV4lG/PXKRbQAumD+9K70BvFi5cyIIFC1iwYAHPPvusTZ2uXbvSvHlzDh06RHBwsM2+5ORkgoODcXd3r3Msffv2JTk5ucr2ym21zTAjIiJyI5Swi4hDO3Qqn+i39lB8uQKA1KyL7DiURWTxHt5c+iLPP/888+fPr1LPxcWFsWPH8sEHHxAZGWndfuLECXbt2sXvf//7G4pn/PjxzJgxg/379zNo0CDAMiPN2rVrGTRoEIGBgTd0XBERkZooYRcRh/ZW4lFrsl4pe88G3ty1iqioKO677z727dtns3/w4MGAZbjM1q1bWbRoEc2aNcPJyYl58+bh5+fHU089ZVPn888/5/jx4wDk5+djNpvZsGEDAAMHDqRTp04ATJ06lWXLlhETE8PixYvx9/dn+fLlpKWlER8ffysugYiINHFK2EXEoX175mKVbZfSkwDYvn0727dvr7LfbDYD0LNnTz788EN+97vf8ctf/hIXFxdGjhzJ0qVLq6xm+uabbxIXF2ezLSYmBoDVq1czefJkANzc3EhISGDOnDnMnDmTS5cu0b9/f7Zt28bw4cNv+nxFRESupoRdRBxa+9bNSc2yTdrb/mIxY/sF8saE269Z//bbb+ePf/wjEREReHt711huzZo1rFmz5rpiCggIqJLci4iI3CqaJUZEHJbZbCav6HK1+6YNvc2+wYiIiBhECbuIOKx/f32Kz45bFjdq37o57Vr+MKvL/76rOl2jiIhIY6SEXUQcUm5hKQs/OASAr6crHzzxEz59eiTdA7wAWL47nQuXSo0MUURExC6UsIuIQ/rTh4fILbQk5Ase6ENrT1ecnUw8HdUTgIvFZSzblW5kiCIiInahhF1EHM7utGw2f5kJwOhe/twf2s66b2RPf8Jus6wmGrc3g+/PXzIkRhEREXtRwi4iDqWgpIznNqcA4OXmwp/GhWAymaz7TSYTc++19LKXllfwl4+PGBKniIiIvShhFxGHsvSjNDIvFAEwd0xP2rVsXqXMHR1bMyakLQCbv8rk0Kl8u8YoIiJiT0rYRcRhfJFxnrj/HQcgrLMPvwjrWGPZ2ff0wNnJhNkMS7an2idAERERAyhhFxGHUFJWztMbv8FsBlcXJxZH98XJyVRj+S5tvPj5wA4AJB45y970c/YKVURExK6UsIuIQ1i26yjp2QUAPDmqG13aeF2zzpOju+Hh6gzAy9tSqagw39IYRUREjKCEXUQMl5Z1kbd2W6Zo7N3Om1/f1eW66vm3cOfRYZayyZl5/Cf59C2LUURExChK2EXEUOUVZp7e+A2Xy804mWDJQ6E0c77+j6Zf39UFX09XAF79KI3SsopbFaqIiIgh7J6wFxQUMGvWLAIDA3F3d6d///68++6711U3OzubyZMn4+fnh4eHB+Hh4SQkJFRbNj4+nvDwcDw8PPDz82Py5MlkZ2fblDl58iTjx4+nS5cueHp60rJlS26//XbefPNNysrKbvpcReTa1uw9zlcnLwDw2LAu9G3fsk71vdxc+N2obgCcyL3Euv0Z9R6jiIiIkeyesEdHRxMXF8f8+fPZtm0bAwcOZMKECaxbt67WeiUlJYwaNYqEhARiY2PZsmULAQEBREVFkZiYaFM2MTGRMWPGEBAQwJYtW4iNjSU+Pp5Ro0ZRUlJiLVdYWIi3tzcvvPAC//73v3n33Xf5yU9+wsyZM/ntb397S85fRH5wMvcSSz9KA6CTrwezRne/oeNMCOtIJ18PAP7fznQuFl+utxhFRESM5mLPxrZu3cqOHTtYt24dEyZMACAiIoKMjAxmz57Nww8/jLOzc7V1V65cSUpKCnv37iU8PNxat1+/fsyZM4f9+/dby86ePZvu3buzYcMGXFwsp9i5c2eGDh3KqlWrmD59OgA9e/YkLi7Opp0xY8aQnZ1NXFwcy5Ytw83Nrd6vg4iA2Wzm2c3JFF0uB+Dl6L40d63+/X8tri5OzL6nB0+s+5LcwlL+9t/veOruHvUZroiIiGHs2sO+efNmvLy8iImJsdk+ZcoUTp06ZZN0V1e3R48e1mQdwMXFhYkTJ5KUlERmpmUZ88zMTD777DMmTZpkTdYBhgwZQvfu3dm8efM142zTpg1OTk41/vEgIjdv44FMPvnWMhXjzwd2YEhXv5s63n1929HvynCaFZ8cIzu/+KZjFBERcQR27WFPSUmhV69eNok0QGhoqHX/kCFDaqw7bNiwKtsr6x48eJCgoCBSUlJstl9dds+ePVW2m81mysvLuXjxIh9//DFr1qzhqaeeqhLn1bKzszl79qzNtvR0y0wXBQUF5Ocbv/piYWGhzavYl65/9XIKSvnjBwcBaOPlyhPD2tfL++V3wzsy7R1Lr/2r2w7ywphuugcOoLy83PrqCJ+LTZHeB8bS9TeeI92DgoKCOtexa8Kek5NDly5Vp2vz8fGx7q+tbmW52upWvtZUtro2lixZwjPPPAOAyWTi2WefZdGiRdc6HZYvX87ChQur3ZeUlERWVtY1j2EvSUlJRofQpOn621pzxIn8YssXfGMDi/jif5/U27F7tXLi8AUnNn55mm7m7wlobtmue2CcyiQ9Pz+fXbt2GRxN06b3gbF0/Y3nCPfgxIkTda5j14QdLAnxjeyra92ayla3ffLkyYwePZrc3Fx27tzJq6++Sl5eHm+88Uat8cyYMaPK8J709HTGjRtHWFgYvXr1qrW+PRQWFpKUlERYWBienp5Gh9Pk6PpXtetIDl/+7xAAo3v4Muuh3vV6/KA+hcSsOEAFJvZfCmDR8E66Bwbz9va2vkZERBgcTdOkzyJj6fobz5HuweHDh+tcx64Ju6+vb7U93Lm5uUD1veJ1revr6wtU31ufm5tbbRtt27albdu2ANx99920bt2auXPnMnXqVG6//fYaY/L398ff37/afV5eXtZfUo7A09PToeJpanT9LfKLL/PSx0cB8HZ34aWf9se7hXu9tnGntzfRd7Rn44HvSTiSw+TB7QHdAyNVPg/k7Oyse2AwvQ+MpetvPEe4B15e117J+2p2fei0b9++HD58uMoc58nJyQCEhITUWreyXG11K19rKltbG5XCwsIAOHLkyDXLisj1W7wtlTP5lqlVn7+vN/71nKxX+sPd3XF1sXy8/WXnMczmW9KMiIiIXdg1YR8/fjwFBQVs3LjRZntcXByBgYEMGjSo1rqpqak2M8mUlZWxdu1aBg0aRGBgIABBQUGEhYWxdu1a64NOAPv27SMtLY3o6Ohrxlk5xjI4OLhO5yciNdv3XQ7r9lvG7Q0N9iXmzva3rK2gVs2ZPOQ2AL78Pp+U87UPtxMREXFkdh0SM2bMGCIjI5k+fTr5+fkEBwezfv16tm/fztq1a61fm06bNo24uDiOHj1Kp06dAJg6dSrLli0jJiaGxYsX4+/vz/Lly0lLSyM+Pt6mnSVLlhAZGUlMTAwzZswgOzubuXPnEhISwpQpU6zl5s+fz5kzZ7jrrrsICgriwoULbN++nb///e/ExMQwYMAA+10ckUas+HI5z2yyfOvl3syJl8eHXvOZlZs1Y0RX3k06QX5xGR+ccGJGhbrZRUSkYbL7SqebNm1i0qRJzJs3j6ioKPbv38/69et55JFHrGXKy8spLy/H/KPvsd3c3EhISCAiIoKZM2cyduxYTp8+zbZt2xg+fLhNGyNGjGDr1q2cPn2asWPHMnPmTCIiIkhISLBZCOnOO+/k6NGj/OEPf2D06NFMnDiRAwcO8Nprr11z5VURuX6xCd9y7JxlKq2nInvQ8cqqpLdSKw9XHo+wfEt2psjEv785c8vbFBERuRXsPkuMl5cXsbGxxMbG1lhmzZo1rFmzpsr2gICAKiuT1iQyMpLIyMhay4wdO5axY8de1/FE5MakZObxt/9+B0Bo+5ZMGXqb3dr+1ZDbWL3nGFn5JSz/bwYPD+56w6upioiIGMXuPewi0nSUlVcwd9M3lFeYcXEyseShUFyc7fex497Mmcfvsgyryy4oZdWeY3ZrW0REpL4oYReRW2bFp8dIybQsmvPb4V3p1c7+U2ndH+JPOw/L8Lq3dx8lt7DU7jGIiIjcDCXsInJLHDtXyGs7LFOjdmnjyRMjjZl1ydnJxNiOFQBcLClj2a50Q+IQERG5UUrYRaTemc1mntn0DSVllkR5yUOhuDczbux471ZmBnZsCcA//5fBydxLhsUiIiJSV0rYRaTevfvZSfZ9Z1mFeNLgTgy8reZVjO3BZIJZIzsDUFpewZ8/TjM0HhERkbpQwi4i9epMfjEvbT0MQLuW7syJ6mFwRBZ9A1twX992ALz/1SlSMvMMjkhEROT6KGEXkXpjNpt54f0ULhaXAfDi+BBauDczOKofzL6nBy5OlgWblmxPNTgaERGR66OEXUTqzbaULD4+ZFmg6IF+gYzsGWBwRLZu8/PkF4M6AvDJt+f49NtzBkckIiJybUrYRaReXLhUyrwtBwFo7dGM+WN7GxxR9WaO7IbnlcWTXt52mIoK8zVqiIiIGEsJu4jUixf/c5hzBSUAzBvbG18vN4Mjql6bFm48dlcXAA6eyueDb04ZHJGIiEjtlLCLyE379NtzvPfF9wCM6NGGcf2DDI6odo8N64LflT8oXv0ojZKycoMjEhERqZkSdhG5KZdKy3hm8zcAeLg6s2hcCCaTyeCoaufp5sKTo7sB8P35It7Zd8LgiERERGqmhF1EbspfPj7CydwiAObc04P2rT0Mjuj6/HxgBzr7eQLwxs5vyS++bHBEIiIi1VPCLiI37OuTF1i15xgAd3RsxaTw24wNqA6aOTsx+x7LHPHnL13mr4lHDY5IRESkekrYReSGlJZV8PTGb6gwg6uzE0seCsXZybGHwlxtTEhb+ndoBcDKT49xJr/Y4IhERESqUsIuIjfkr4lHSc26CMDjEcF0C2hhcER1ZzKZmDumJwDFlyt4Pf6IwRGJiIhUpYRdROosPfsib+xMB6BHQAumj+hqcEQ3bnAXX0b29Afg//vsJOnZFw2OSERExJYSdhGpk4oKM3M3JlNaXoHJBIsf6ourS8P+KHk6qidOJqgww5LtaUaHIyIiYqNh/5YVEbtbuz+DzzPOAzB5yG3c3rG1wRHdvB5tW/DQHe0B2HHoDJ8fzzU4IhERkR8oYReR65Z5oYgl21IBCGrVnP+7u4fBEdWfP9zdHbcr3xS8vC0Vs9lscEQiIiIWSthF5LqYzWae35xMYallVdCXo/vi6eZicFT1p13L5kwZ2hmALzLO8/GhMwZHJCIiYqGEXUSuy7+/PsWutLMARN8RxF3d2xgcUf2bPrwrLZs3A+CV7amUlVcYHJGIiIgSdhG5DrmFpSz84BAAvp6uvHBfb4MjujVaejTjiYhgAI6eLeRfn39vcEQiIiJK2EXkOvzxg4PkFpYCsOCBPrT2dDU4oltnUngnglo1B+D1+CNcKi0zOCIREWnqlLCLSK12pWXz/lenABjdy5/7Q9sZHNGt5d7Mmafu7g5A9sUSVn16zOCIRESkqVPCLiI1Kigp47lNyQB4ubnwp3EhmEwmg6O69R7sH0TPtpaVW99O/I6cghKDIxIRkaZMCbuI1OjV7amcyisGYO6YnrRr2dzgiOzD2cnE3DE9AcsfLZWruoqIiBhBCbuIVOuLjFz+sS8DgLDOPvwirKPBEdnX8O5tGNLVF4B39mdwIueSwRGJiEhTpYRdRKooKSvn6Y3JmM3g6uLE4ui+ODk1/qEwP2Yy/dDLfrnczNKP0wyOSEREmiol7CJSxbKd6aRnFwDw5KhudGnjZXBExght38r6kO2/vz5F8vd5BkckIiJNkRJ2EbGRmpXP8t1HAejdzptf39XF4IiMNfueHjRztny7sHj7Ycxms8ERiYhIU6OEXUSsyivMPL0xmbIKM04mWPJQKM2cm/bHRCdfTx4Z1AmAPek5fPLtOYMjEhGRpqZp/yYWERur9xzj65MXAHhsWBf6tm9pcESOYebIYLzcXABYvC2Vigr1souIiP0oYRcRAE7mXuLPHx8BoJOvB7NGdzc4Isfh6+VmHRp06HQ+W77ONDgiERFpSpSwiwhms5lnNiVTdLkcgJej+9Lc1dngqBzLo8M606aFGwBLPzpC8ZVrJSIicqspYRcRNnzxPZ+mW8Zm/3xgB4Z09TM4Isfj4erCrNHdAMi8UMTaK3PUi4iI3GpK2EWauLMXS1j0n8MA+Ldw45l7exkckeN6+M4OdPHzBODNXenkFV02OCIREWkKlLCLNHEL/n3Qmnj+8cEQWjZvZnBEjsvF2Yk5UT0AuHDpMm8nHjU4IhERaQqUsIs0YR8fzOI/yacBGBPSlqiQtgZH5Pju6dOWOzq2AmDVp8c4nVdkcEQiItLY2T1hLygoYNasWQQGBuLu7k7//v159913r6tudnY2kydPxs/PDw8PD8LDw0lISKi2bHx8POHh4Xh4eODn58fkyZPJzs62KfPFF1/w+OOP07dvX1q0aEFAQACjR49m586dN32eIo4uv/gyL2xJAcDb3YWFD/YxOKKGwWQyWYcNlZRV8PqObw2OSEREGju7J+zR0dHExcUxf/58tm3bxsCBA5kwYQLr1q2rtV5JSQmjRo0iISGB2NhYtmzZQkBAAFFRUSQmJtqUTUxMZMyYMQQEBLBlyxZiY2OJj49n1KhRlJSUWMutX7+epKQkpk6dypYtW1ixYgVubm6MGjWKf/zjH7fk/EUcxctbUzmTb3k/PH9fb/xbuBscUcMx8DYfRvcKAOC9L07y7ZmLBkckIiKNmYs9G9u6dSs7duxg3bp1TJgwAYCIiAgyMjKYPXs2Dz/8MM7O1U8lt3LlSlJSUti7dy/h4eHWuv369WPOnDns37/fWnb27Nl0796dDRs24OJiOcXOnTszdOhQVq1axfTp0wGYM2cOS5cutWnn3nvv5Y477uCPf/wjv/zlL+v9Gog4gn3f5bA+6QQAQ4N9ibmzvcERNTxPR/VgZ+oZKsywZHsqK3410OiQRESkkbJrD/vmzZvx8vIiJibGZvuUKVM4deqUTdJdXd0ePXpYk3UAFxcXJk6cSFJSEpmZloVMMjMz+eyzz5g0aZI1WQcYMmQI3bt3Z/PmzdZt/v7+VdpxdnZmwIABnDx58obPU8SRFV8uZ+7GbwBwb+bEy+NDMZlMBkfV8HQLaEHMgA4AxB/OJulYrsERiYhIY2XXHvaUlBR69eplk0gDhIaGWvcPGTKkxrrDhg2rsr2y7sGDBwkKCiIlJcVm+9Vl9+zZU2uMZWVlfPLJJ/Tpc+3xvNnZ2Zw9e9ZmW3p6OmAZq5+fn3/NY9xqhYWFNq9iX454/V/fdYzjOZcAePyuTrRqVuYQP6u3yq28B4+Gt2PLV5kUl1Ww6MMU/vnLfvrjpxrl5eXW18b8s+bIHPGzqCnR9TeeI92DgoKCOnFcBpwAACAASURBVNexa8Kek5NDly5dqmz38fGx7q+tbmW52upWvtZUtrY2ABYsWEB6ejrvv/9+reUAli9fzsKFC6vdl5SURFZW1jWPYS9JSUlGh9CkOcr1P1kAa5KdARMdPM0EFX7Lrl1N46HJW3UPfhLgRHymE99kXiR2YyL9fM23pJ2GrDJJz8/PZ9euXQZH07Q5ymdRU6XrbzxHuAcnTpyocx27JuxArb1P1+qZqkvdmsrWdowVK1bw4osv8tRTT/Hggw/WGgvAjBkzqgzvSU9PZ9y4cYSFhdGrl/EL0BQWFpKUlERYWBienp5Gh9PkONL1L6sw84vVX1JBIS5OJl6bcAfd/Rv/z8Stvgd3Fpfx2VufkVdURsI5Lx4ffwfNnDVj7o95e3tbXyMiIgyOpmlypM+ipkjX33iOdA8OHz5c5zp2Tdh9fX2r7eHOzbWM/ayuV7yudX19fYHqe+tzc3NrbGP16tX85je/4de//jWvvvrqNc7Ewt/fv9px8ABeXl7WX1KOwNPT06HiaWoc4fq/tfsoqWcsXwX+dnhX7gxuZ2g89nar7oG3N8wc2Y1F/zlMRm4R29LymDi4U72305BVTibg7Oxs+PugqXOEz6KmTNffeI5wD7y8vOpcx67dQH379uXw4cOUlZXZbE9OTgYgJCSk1rqV5WqrW/laU9nq2li9ejWPPvoov/rVr3j77bc1BlUanWPnCnk9/ggAXdp48sTIYIMjalwmhXeifevmALwe/y2FJWXXqCEiInL97Jqwjx8/noKCAjZu3GizPS4ujsDAQAYNGlRr3dTUVJuZZMrKyli7di2DBg0iMDAQgKCgIMLCwli7dq31QSeAffv2kZaWRnR0tM1x16xZw6OPPsrEiRNZsWKFknVpdCoqzMzd+A0lZRUALHkoFPdm1U+fKjfGzcWZ/7u7BwDnCkpY+ekxgyMSEZHGxK4J+5gxY4iMjGT69On8/e9/Z9euXfz6179m+/btvPLKK9avTadNm4aLiwsZGRnWulOnTqVPnz7ExMSwbt064uPj+dnPfkZaWhpLliyxaWfJkiWkpqYSExNDfHw869at42c/+xkhISFMmTLFWu69995j2rRp9O/fn9/85jckJSWxb98+638/XmRJpKF697OT7L8y5eCkwZ0YeFvNQ8/kxj3QL5De7Sxfs/418SjnCvT5ISIi9cPuT0Zt2rSJSZMmMW/ePKKioti/fz/r16/nkUcesZYpLy+nvLwcs/mH2Rbc3NxISEggIiKCmTNnMnbsWE6fPs22bdsYPny4TRsjRoxg69atnD59mrFjxzJz5kwiIiJISEjAzc3NWu4///kPFRUVHDhwgKFDhxIeHm7z3+nTp2/9BRG5hbLyinl5q+XhlnYt3ZkT1cPgiBovJycTc8f0BKCwtJw3EprG7DsiInLr2X2WGC8vL2JjY4mNja2xzJo1a1izZk2V7QEBAcTFxV1XO5GRkURGRtZapqZ2RBoDs9nMC1tSuHhlPPWL40No4d7M4Kgat7u6t+EnwX58mn6Od/afYOpPOtPJVzNCiIjIzdHcYyKN1LaULHYcOgNYhmuM7BlgcERNQ2Uve1mFmVc/SjM4GhERaQyUsIs0QhculTJvy0EAWns0Y/7Y3gZH1HSEBLXkwf6Wh+A//OY0X5+8YHBEIiLS0ClhF2mEXvzPYetDj/PG9sbXy+0aNaQ+/d/dPWjmbJlxavG2VJvncUREROpKCbtII/Ppt+d474vvARjRow3j+gcZHFHT08HHw7p40v++y2H3kbMGRyQiIg2ZEnaRRuRSaRnPbP4GAA9XZxaNC9HaAgaZObIbLdwsz/Uv2ZZKeYV62UVE5MYoYRdpRP7y8RFO5hYBMOeeHrRv7WFwRE2Xj6crvx3RFYDUrIu8/2WmwRGJiEhDpYRdpJH4+uQFVu2xrLB5R8dWTAq/zdiAhClDb8O/heX5gb/sOELx5fJr1BAREalKCbtII1BaVsHTG7+hwgyuzk4seSgUZycNhTGah6sLv4/sDkDmhSL+8b/jhsYjIiINkxJ2kUbgr4lHSc26CMDjEcF0C2hhcERSKWZAe7q2sSyetGzXUfIuXTY4IhERaWiUsIs0cOnZF3ljZzoAPQJaMP3KuGlxDC7OTjwdZVlMKa/oMssT0w2OSEREGhol7CINWEWFmbkbkyktr8BkgsUP9cXVRW9rRxPZO4ABnVoDsHrPcU5dKDI4IhERaUj0m12kAVu7P4PPM84DMGVIZ27v2NrgiKQ6JpOJZ++19LKXllXwlx1HDI5IREQaEiXsIg1U5oUilmxLBaB96+b83z3dDY5IajOgkw939w4AYOOB70nNyjc4IhERaSiUsIs0QGazmec3J1NYapkm8KXxffFwdTE4KrmWOVE9cTKB2QyvbE8zOhwREWkglLCLNED//voUu9Isy90/dEd77urexuCI5HoE+3vx8MAOAOxMzWbfdzkGRyQiIg2BEnaRBia3sJSFHxwCwM/LlRfu72VwRFIXs0Z3x72Z5aP35W2pmM1mgyMSERFHp4RdpIH54wcHyS0sBWDBA31o5eFqcERSFwHe7jz6ky6AZXXabSlZBkckIiKOTgm7SAOyKy2b9786BcDoXgHc17edwRHJjfjN8C74eFr+0Hr1ozQul1cYHJGIiDgyJewiDURBSRnPbUoGoIWbC4vGhWAymQyOSm5EC/dmzBwZDMCxc4W8m3TC4IhERMSRKWEXaSBe3Z7KqbxiAObe25O2Ld0Njkhuxi8GdaSDT3MAYhO+paCkzOCIRETEUSlhF2kAvsjI5R/7MgAI6+zDhIEdDY5IbpabizP/d3cPAM4VlLLik+8MjkhERByVEnYRB1dSVs7TG5Mxm8HVxYnF0X1xctJQmMZgbGggfYNaAvC3/37H2YslBkckIiKOSAm7iINbtjOd9OwCAGaN7kaXNl4GRyT1xcnJxNwxPQG4VFrO/0v41uCIRETEESlhF3FgqVn5LN99FIDe7bx5bFgXgyOS+jY02I9h3fwAWJ90gmPnCg2OSEREHI0SdhEHVV5h5umNyZRVmHF2MvHKT0Np5qy3bGM0d0xPTCYoqzCz9KM0o8MREREHo9/+Ig5q9Z5jfH3yAgCPDutMyJWxztL49Alsybj+QQD8J/k0X1257yIiIqCEXcQhncy9xJ8/PgLAbb4e/H50d4MjklvtD5Hdcb3yDcrLWw9jNpsNjkhERByFEnYRB2M2m3lmUzJFl8sBeDk6FPdmzgZHJbdaBx8PJoV3AmD/sVx2pWUbHJGIiDgKJewiDmbDF9/zafo5ACaEdSC8q6/BEYm9PBERTAt3FwCWbEujvEK97CIiooRdxKGcvVjCov8cBsC/hRtzx/QyOCKxp9aerkwf0RWAtDMX2XTge4MjEhERR6CEXcSBLPj3QfKKLgPwp3EhtGzezOCIxN6mDu1MW293AP6y4wjFV4ZGiYhI06WEXcRBfHwwi/8knwbg3r5tuadPW4MjEiO4N3Pm95HdADidV8yavceNDUhERAynhF3EAeQXX+aFLSkAtGzejAUP9DE4IjHSQ3e0p5u/ZUXb5bvSuXCp1OCIRETESErYRRzAy1tTOZNfAsBz9/XCv4W7wRGJkVycnXg6qicA+cVl1tVuRUSkaVLCLmKwfd/lsD7pBAA/CfYjZkB7gyMSRzCqlz9ht/kAsGbvcTIvFBkckYiIGEUJu4iBii+XM3fjNwA0b+bMS+P7YjKZDI5KHIHJZOLpMZZe9tKyCv78cZrBEYmIiFGUsIsY6PX4bzmecwmAp+7uTkdfD4MjEkcyoFNroq48fLz5y0wOnco3OCIRETGCEnYRg6Rk5vH3T74DoF/7lkwZ2tngiMQRzY7qgbOTCbMZXvko1ehwRETEAErYRQxQVl7B0xu/obzCjIuTicUPheLspKEwUlXXNl78fGAHAHannWXv0XMGRyQiIvZm94S9oKCAWbNmERgYiLu7O/379+fdd9+9rrrZ2dlMnjwZPz8/PDw8CA8PJyEhodqy8fHxhIeH4+HhgZ+fH5MnTyY7O7tKueeff57777+foKAgTCYTkydPvpnTE7kuf//kGAevDG+YPqIrvdp5GxyROLInR3WjeTNnABZvS6WiwmxwRCIiYk92T9ijo6OJi4tj/vz5bNu2jYEDBzJhwgTWrVtXa72SkhJGjRpFQkICsbGxbNmyhYCAAKKiokhMTLQpm5iYyJgxYwgICGDLli3ExsYSHx/PqFGjKCkpsSn72muvkZOTwwMPPICrq2u9n6/I1Y6dK+T1+CMAdG3jyRMjgw2OSBydv7c7jw2zDJn65vs86wJbIiLSNLjYs7GtW7eyY8cO1q1bx4QJEwCIiIggIyOD2bNn8/DDD+Ps7Fxt3ZUrV5KSksLevXsJDw+31u3Xrx9z5sxh//791rKzZ8+me/fubNiwARcXyyl27tyZoUOHsmrVKqZPn24te/HiRZycLH+3/POf/7wl5y1SqaLCzNyN31BSVoHJBEseCsXNpfqfeZEf+/Xwrryz/wQ5haUs/TiNe/q0xdVFoxpFRJoCu37ab968GS8vL2JiYmy2T5kyhVOnTtkk3dXV7dGjhzVZB3BxcWHixIkkJSWRmZkJQGZmJp999hmTJk2yJusAQ4YMoXv37mzevNnmuJXJuog9vPvZSfYfywVg0uBO3Hllnm2Ra/Fyc+F3o7oBkJFzyTp3v4iINH527WFPSUmhV69eNok0QGhoqHX/kCFDaqw7bNiwKtsr6x48eJCgoCBSUlJstl9dds+ePTd1Dj+WnZ3N2bNnbbalp6cDlrH6+fnGT8FWWFho8yr29ePrf+ZiCS9tPQRAW283pg8JdIifkcauMb0H7u/VihWfuHPyfDGvxx8hsps3Xm52/Ri/IeXl5dZX/cwbozG9DxoiXX/jOdI9KCgoqHMdu37S5+Tk0KVLlyrbfXx8rPtrq1tZrra6la81la2tjbpavnw5CxcurHZfUlISWVlZ9dbWzUpKSjI6hCZt//4kVqY5UVBi+UbngcBLJO39xOCompbG8h4Y6Wci7rwz5y9dZuG7e7i3Y4XRIV1TZZKen5/Prl27DI6maWss74OGStffeI5wD06cqPs3pHbvmqltFcdrrfBYl7o1la3PVSRnzJhRZXhPeno648aNIywsjF69etVbWzeqsLCQpKQkwsLC8PT0NDqcJqfy+hf4dCP5/DEA7u3Thice7GlwZE1HY3sPDDeb+XzNVxw8XUBitgtPPzQQPy/HfmDe29vb+hoREWFwNE1TY3sfNDS6/sZzpHtw+PDhOtexa8Lu6+tbbQ93bq5lTG91veJ1revr6wtU31ufm5tbaxt15e/vj7+/f7X7vLy8rL+kHIGnp6dDxdOUFF6Gv+z+HoDWHs340/h+eHu5GRxV09OY3gPP3d+HX/x9P8WXK1i5/zQvju9rdEi1qpxMwNnZudHcg4aqMb0PGiJdf+M5wj3w8vKqcx27PnHZt29fDh8+TFlZmc325ORkAEJCQmqtW1mutrqVrzWVra0NkVvh/Qwnci9dBmD+2D74KlmXmzSkqx8jerQBLA8yHz1b9/GQIiLScNg1YR8/fjwFBQVs3LjRZntcXByBgYEMGjSo1rqpqak2M8mUlZWxdu1aBg0aRGBgIABBQUGEhYWxdu1a64NOAPv27SMtLY3o6Oh6PiuRmv3v2HmSzlreZiN6tOHB/oEGRySNxdNRPTGZoLzCzKvb04wOR0REbiG7DokZM2YMkZGRTJ8+nfz8fIKDg1m/fj3bt29n7dq11q9Np02bRlxcHEePHqVTp04ATJ06lWXLlhETE8PixYvx9/dn+fLlpKWlER8fb9POkiVLiIyMJCYmhhkzZpCdnc3cuXMJCQlhypQpNmUTExOtM72Ul5eTkZHBhg0bABg+fDht2rS51ZdFGqlLpWUs3PotAB6uzrw4vm+9PkMhTVuvdt6Mvz2ITQcy2X4wiwMnznNHx9ZGhyUiIreA3Sch37RpE5MmTWLevHlERUWxf/9+1q9fzyOPPGItU15eTnl5OWbzD8tvu7m5kZCQQEREBDNnzmTs2LGcPn2abdu2MXz4cJs2RowYwdatWzl9+jRjx45l5syZREREkJCQgJub7XCE+fPnExMTQ0xMDMXFxezevdv674MHD97aiyGN2p8/PsKpPMvKuk+OuI2gVs0Njkgam6fu7mFdPGnx1lSbz0wREWk87D5LjJeXF7GxscTGxtZYZs2aNaxZs6bK9oCAAOLi4q6rncjISCIjI69Zbvfu3dd1PJG6+OrkBVbvscwK07mFmYcHtDM4ImmMglo1Z/KQ2/jbf78j6XguCYezGd07wOiwRESknmmZT5F6VlpWwdMbvqHCDM2cTfy8SzlOGgojt8iMEV3xdrf0vSzZnkpZuePPyy4iInWjhF2knr2deJS0MxcB+PXQjrT1MDggadRaebgyIyIYgG+zC9h0INPgiEREpL4pYRepR+nZF3lzZzoAPQJaMDW8vcERSVMwechttGvpDsBfdhyhqLT8GjVERKQhUcIuUk8qKsw8vTGZ0vIKnEyw5KehNHPWW0xuPfdmzvwhsjsAWfnFrN57zOCIRESkPimbEKkn/9yXwRcZ5wGYMrQz/Tu0MjgiaUqi72hPj4AWALy1+yjnC0urLbdz506mTp1Kz5498fT0JCgoiAcffJAvvviiStkDBw4wevRovLy8aNWqFdHR0Xz33XdVyr3++utER0fTuXNnTCYTI0aMqLbtkpISZs2axfDhw2nVqhUmk6naCQZERMSWEnaRepB5oYhXtqcC0MGnOU/d3d3giKSpcXYy8fSYHgBcLC5j2a70asu99dZbHD9+nCeffJKtW7cSGxtLdnY2gwcPZufOndZyqampjBgxgtLSUv71r3+xatUqjhw5wrBhw6xrV1R6++23ycjIYOTIkbWuXVFUVMQ777yDq6sr9957bz2ctYhI02D3aR1FGhuz2cxzm5MpvDJu+OXxoXi46q0l9hfRw59BnX3YfyyXf/wvg18NuY0OPrZPPS9btgx/f3+bbVFRUQQHB/PSSy8xcuRIAObNm4ebmxsffvgh3t7eAAwYMIBu3bqxdOlSlixZYq1/6NAhnJws/T8hISE1xteyZUuSk5MB+Pzzz1m/fv3Nn7SISBOgHnaRm7Tlq1PsTrP0OP50QHt+0s3P4IikqTKZTDxzby8ASssr+MuOI1XKXJ2sg2V9jN69e3Py5EkAysrK+PDDD3nooYesyTpAp06diIiIYPPmzTb1K5P164lPRETqTgm7yE3IKShh4QeWFXH9vNx4/r5eBkckTV3/Dq24t29bAN7/KpODp/KuWScvL48DBw7Qp08fAI4ePUpRURGhoaFVyoaGhpKenk5xcXH9Bi4iIjVSwi5yE/744SHOX7oMwMIH+tDKw9XgiERg9j09cXEyYTbDku1p1yz/+OOPU1hYyHPPPQdATk4OAD4+PlXK+vj4YDabOX/+fP0GLSIiNVLCLnKDdqaeYctXpwCI7B1g7dUUMVpnP08mhHUE4L9HzrIn/VyNZV944QXeeecdXnvtNQYMGGCzr7YhLBreIiJiP0rYRW5AQUkZz29OAaCFmwt/ejBECYw4lN+N6oaHqzMAL287TEWFuUqZhQsXsmjRIl588UWeeOIJ63ZfX1/gh572H8vNzcVkMtGqlaYtFRGxFyXsIjfgle2pnMqzjOGde29P2l5ZZVLEUbRp4cZjw7oAkJKZzwffnLLZv3DhQhYsWMCCBQt49tlnbfZ17dqV5s2bW2d0+bHk5GSCg4Nxd9fPvIiIvShhF6mjz4/n8s99GQCEdfZhwsCOBkckUr3H7uqCn5fluYpnNiVz92uJzFz/JTNnP8+CBQt4/vnnmT9/fpV6Li4ujB07lk2bNnHx4kXr9hMnTrBr1y6io6Ptdg4iIqJ52EXqpPhyOU9v/AazGVxdnFgc3RcnJw2FEcfk5ebCz+7swPLdR7lUWs6RMwV8/sE/OL9rFf3Ch3P70JEkfrIHt2bO1jqDBw8GLD3wAwcO5P7772fu3LkUFxczb948/Pz8eOqpp2za+fzzzzl+/DgA+fn5mM1mNmzYAMDAgQNtylZur1wx9fPPP8fLywuAn/70p/V/EUREGgEl7CJ1sGxXOkfPFgIwa3Q3urTxMjgikdpl5F6y+fel9CQAvv5fIg+NGVml/Oz3vqKttzttW3rw6pqNxL3+Ej/96U9xcXFh5MiRLF26tMpqpm+++SZxcXE222JiYgBYvXp1tdsrLVu2jGXLlgGWRchERKQqJewi1+nw6Xze2n0UgN7tvK3jg0Uc2dHsApt/t/3F4lrL/+vz7203DJ1Nm6GWb5TOebvxzI5sApLyaevtRtuWzWnr7c7MhX9h0WvLCfB2p5lz1ZGWK1eutP6/knIRkbpTwi5yHcorzMzd+A1lFWacnUy88tPQahMTEUfTLaAFqVkXq2wf3MWXnw5oT1ZeEVn5xWTllZCVX0RWXgk5hSVcnVeXllVwMreIk7lFNbZlMoGvpxttW7rR1rv5lVd3zhWUAlB0uZyCkjK83PSrR0SkLvSpKXIdVu85xtffW1aMfHRYZ0KCWhockcj1mT68KzsOZVF8ucK6zb2ZE/Pu703vQO9q61wuryD7Yoklmc8ruZLQF5GVX8KZvGJO5xdxJq+E0vIKm3pmM5wrKOFcQQkpmfnW7Vk5lmE5KacuEjL/I7zcXAjwdqNdy+YEeLtbE/vKHvuAlm74ebrp+RARkSuUsItcw4mcSyz92LJa5G2+Hvx+dHeDIxK5fr0Dvdk0fShvJR7l2zMX6RbQgunDu9aYrAM0c3YiqFVzglo1r7GM2Wzm/KXLnM4r4oy1h/6qxD6viPzisip1C0rKKDhbZn0epPoYTPi3cK+a2F9J6tt6u+Pv7Yb7jx6YFRFprJSwi9TCbDbz7OZka+/ky9GhShCkwekd6M0bE26v12OaTCZ8PF3x8XSlT2DN3zhdKi1j+O4X+fwkdPHzYGZUzx+G4eRbevHPXizh6nWdLpebybxQROaFIuBCjcf38XS1JPM/GlN/dWLv3dxFC5vVs507d7J27Vr27t3LyZMnadWqFXfeeSfz5s2rsmLugQMHmDNnDvv27bN5eLlLF9vngF5//XX++9//8uWXX3L8+HGGDx/O7t27q7S9adMm3nvvPT777DMyMzMJCAhg6NChLFiwgG7dut3K0xYxjBJ2kVq898X3fHplWfcJYR0I7+prcEQiDYuHq4v1j1xfT1emj+hapUxZeQXnCkp/6KHP+yGZz8ov5kx+CafzimyG9VTKLSwlt7CUw6drjqF5M2fatryqt97bjbYtfxiG06aFG84agnPd3nrrLXJycnjyySfp3bs3Z8+e5c9//jODBw/mo48+YuRIywxEqampjBgxgv79+/Ovf/3LOj3osGHD+Oqrr2xmHHr77bfx9PRk5MiRfPDBBzW2vWTJEtq2bctzzz1Hly5dOHnyJC+99BJ33HEH+/bto0+fPrf8/EXsTQm7SA2yLxaz6MNDAPi3cGPumF4GRyTSOLk4O11Jnt2hQ6tqy5jNZvKLysjKL75qGM4PCf6Z/GJyC0ur1C26XM6xc4UcO1fzEBwnE5YhOC0tybzt+Prmlvi83Wnuqm/YwDIdp7+/v822qKgogoODeemll6wJ+7x583Bzc+PDDz/E29syDGvAgAF069aNpUuXsmTJEmv9Q4cO4eRkeZg/JCSkxrY/+OCDKm2PHDmS2267jddee40VK1bUyzmKOBIl7CI1WPDvg9bxt38aF0LL5s0Mjkik6TKZTLT0aEZLj2b0aNuixnLFl8vJzi+pMbE/cyWxL7tqDE6FmSvDdIr5upY4WjZvduXB2GqG4VxJ7Ft7NGv0Q3CuTpgBvLy86N27NydPngSgrKyMDz/8kF/+8pfWZB2gU6dOREREsHnzZpuEvTJZv5G2AwMDad++vbVtkcZGCbtINT46mMXW5CwA7u3blnv6tDU4IhG5Hu7NnOno60FHX48ay1RUmDlXWMIZmwdlr+qxzyumsLS8St28osvkFV0m7UzVqTIrubo4WcfPB7R0p11L9yvDcNyt3yT4t3BrdFPD5uXlceDAAWvv+tGjRykqKiI0NLRK2dDQUHbs2EFxcTHu7u433fZ3331HRkYG48aNu+ljiTgiJewiV8kruswL76cAlt60BQ9oPKRIY+LkZJmBxr+FO32p+YHZi8WXrT301t76/OIrQ3CKa52z/kTuJU5ctcrsj1XOWW9N5lv+eHz9D4l9Q5qz/vHHH6ewsJDnnnsOgJycHAB8fHyqlPXx8bHMNHT+PO3atbupdsvKypg2bRpeXl78/ve/v6ljiTiqhvNJIGIni7cdJvtiCQDP3dcL/xY33/sjIg1PC/dmtHBvRrB/zUNwSssqyL5YXE1i/6OHZq8xZ31yZl6Nx/dyc7GOnw/wvtJbf+XflYm9r6er4XPWv/DCC7zzzju88cYbVWaJqW140M0OHTKbzUybNo1PPvmEjRs30qFDh5s6noijUsIu8iP/O5rD+iTLGMifBPsRM6C9wRGJiCNzdXGifWsP2reueQiO2Wwmt7D0yow3V4beXDW1ZVZecY1z1qdnF5CeXVDj8SvnrK8psW/X0p3mVJ1hp74sXLiQRYsW8eKLL/LEE09Yt/v6WmbVquxp/7Hc3FxMJhOtWlX/kPH1MJvNPProo6xdu5a4uDgefPDBGz6WiKNTwi5yRfHlcp7Z9A1gmQbupfF9G/2DYyJy65lMJny93PD1crvmnPWVw23O5BdzOq+YM5XDb657zvqaebo40/7oAYJ8PK1Db2x67Fu64+1e85z1h07lV1mA672/v8aCBQtYsGABzz77rE35rl270rx5c5KTk6scKzk5meDg4Bsev16ZrK9evZqVK1cyceLEGzqOSEOhhF3kitfij3D8yhLqT93dvdaH1kRE6puHqwtd2njRnQhhugAAIABJREFUpY1XjWUq56z/YQacYk7n/yixv/Ja3Zz1hWUm0rILScuueXrLyjnrKxP4yt76y+UVvLI9zTq0JzXrIuv/+hdyEtfy/PPPM3/+/CrHcnFxYezYsWzatIlXXnmFFi0sQ4tOnDjBrl27bni8udls5rHHHmP16tX89a9/ZcqUKTd0HJGGRAm7CJCSmceKT44B0K99S6YM7WxwRCIiVdnMWV+DyjnrT1unsiwmIzuPL9OO49LCl3OXysnKK+L8pctV6l7PnPUA+UmbOJ+4lo79hnDfffexb98+m/2DBw8GLMNlBg4cyP3338/cuXOtCyf5+fnx1FNP2dT5/PPPOX78uOX4+fmYzWY2bNgAwMCBA+nUqRMAv/v/2bv3sKqq/I/j7wMoCIgGCAqVKYqogDjkBS8pGI3XUorK0katqdAsG8dLWailjZozSWY2UxqMpk7jJednagUiU5phWQpeULznDQOVi4IC5/fHyTOeQMAb5wif1/P4nMd9vmvv796bA18Wa6/14ossWLCAESNGEBQUZHFsR0dH2re/uav6itgCFexS610qKWX88h2UlBpxsDMw4+FgrXgoIretK+esD2hsmv88NzeX5OIDhIcHmudEvzxn/QnzirKmYThbD+WQfiy3wmOcz0wF4Mj2zYSFhZV53/jr1DkBAQFs3LiRCRMm8Mgjj+Dg4EBERASzZ8+2WOUU4L333iMhIcFiW3R0NAAff/wxw4YNAzCvgrpw4UIWLlxoEd+0aVNz0S9Sk6hgl1rvw68PsOuE6YdTTE8/Wjdxq6SFiMjt7/Kc9fb2Bo6euUDGyXy+3f8Lx88VVtq28RMzABjQzoe5gyvu0Q4NDSUxMbHSfcbHxxMfH19pnApyqY1UsEutduB0PnMS9wHg18iFFyJaWDkjEamJNmzYwOLFi9m8eTNHjx6lYcOG3HvvvcTGxpaZBnHbtm2MHz+eLVu2WPRIN2/e3CJuzpw5/Pe//+XHH3/k0KFD9OjRg40bN5Y5dmJiItOnT2f79u0UFBRQ360BPs1a0iryCU41aHPV+eIb1KtD5+budPHzxMvNkZf/9ZPF2HinOnbE9PC78YsjIpVSwS61VmmpkYkr07hYXIrBADMfDsbRwd7aaYlIDTR//nyys7N56aWXaNOmDadPn+avf/0rnTt35osvvjCvDrpnzx569uxJSEgIn376qXnMd/fu3fnpp58shpF88MEHuLi4EBERYR4mUp5Dx07i7H0Pbfp3IN+5CcezfmHfj+tIe+sFPPqPxbVtOAD1HR3o2MydMD8Pwvw8aN3YzWJ+96buLmVmiWnjo79IilQHFexSay3deoTUgzkADO3clHvvKbsan4jIzTBv3jy8vLwstvXu3ZsWLVrw1ltvmQv22NhYHB0dWbNmjXmseWhoKC1btmT27NnMnDnT3H7Xrl3Y2dkBEBgYaN5+7vwlthzM5tv92Ww5kM2ek3fAPY+Y33du6E89v44c//vT2GckMWFsDF38PGjr44aDvd1Vz6GNj1ulw19E5NZQwS610slzhcxYuwcAnwZOjO8dYOWMRKQm+22xDuDq6kqbNm04etS0WFtxcTFr1qzhqaeeMhfrYHqQMjw8nFWrVlkU7JeL9bzCSxQUFVOQfZ7+c79m5/FcjL+Zqx2gjsFI+7sb0t3fmzA/D/6wrjHeXncQ01PDWkRsnQp2qXWMRiOvfZZOXpFpVcHpg4JwddRHQUSq17lz59i2bZu5d33//v1cuHCB4ODgMrHBwcF89dVXFBYWUmrnwPeHzvDtAVMvetqxcxw7ewG7enUwXjG7Sx17A+3vuoPOfh60a+xE9t4fuD+8DYWFhfz973Hs27uXWVf8AiAituvqf/u6RfLz8xkzZgw+Pj44OTkREhLCsmXLqtQ2KyuLYcOG4enpibOzM2FhYSQlJZUbm5iYSFhYGM7Oznh6ejJs2DCysrLKxF26dImpU6dyzz334OjoSEBAAHPnzr2hcxTb9nnaCRJ3nwLgoRAfwgPK9nyJiNxqo0aNoqCggEmTJgGQnZ0NgLu75fC8wksl5BkdMRqNPBL3Je2mfslTC1OZv3E/Px09S8mvS58aDAZC7mrIyJ5+LHq6I9snP8Cnz4fxp0h/OjRtyIzpb+Lh4YGvry9z5szhX//6F/369avekxaR61Lt3YpRUVFs3bqVGTNm4O/vz5IlSxg8eDClpaU88cQTV21XVFREr169OHv2LHFxcXh5eTFv3jx69+5NYmIiPXr0MMempKTQp08f+vXrx+rVq8nKymLChAn06tWL77//HkdHR3PsyJEjWbRoEW+++SYdOnTgiy++4KWXXiIvL6/MMsty+ztTcJEp/9kJwB3OdYjt38bKGYlIbfT666/zySefMHfu3DKzxJSUGvn+UA6b95t60H84cobTW03DZrYfzcXe9Q4ADAZo6+NGFz9PPlxRjzub3MFno7pe9Zh//OMfCQgIIC8vj8WLF/PYY4+RkJDA4MGDb92JishNUa0F+9q1a/nqq6/MRTpAeHg4hw8fZty4cTz22GPY25c/S8eCBQtIT09n8+b/LdIQHh5Ou3btGD9+PN999505dty4cfj7+7N8+XIcHEyn2KxZM7p27crChQuJiYkBYOfOnSxYsIDp06czbtw4AHr27El2djbTpk3j+eefL9PTIbe3aZ/v5pf8iwBMHtAWD1fHSlqIiNxcU6dOZdq0aUyfPp0XXniB4pJS0o/n8mWmaXXRsYs24bTDcvaV0sJ8wEBAU2+6BfgQ1tyDTs08aOBcB4Al4x0qXfDNx8eH0NBQ3NzcePDBB+nTpw+jRo3iscceM4+HFxHbVK2f0FWrVuHq6mpeueyy4cOHc/z4cYuiu7y2rVq1slhRzcHBgSFDhpCamsqxY8cAOHbsGFu3bmXo0KHmYh2gS5cu+Pv7s2rVKvO2zz77DKPRyPDhw8vkc+HCBdavX39D5yu25b97T7Ni288A9GzViIdCfKyckYjUNlOnTmXKlCmM/NNEvLo/zoj4rbR/4ysGztvEx+kXMDg4UnDygDner5ELQzrfTQuHHJr7+fHVuEgmD2jLA20bm4v169WxY0fOnDnD6dOnb/S0ROQWq9Ye9vT0dFq3bm1RSAPmB2zS09Pp0qXLVdt27969zPbLbXfu3Imvry/p6ekW238bu2nTJot9NmrUiMaNG181H6kZCoqKeXVVGgAude2ZPigIg6Hi3igRkRux63gu81P2s/dUHk3cnDiWvJjExXPxuu8JPq/Tjc8/320Rb7Czx7NNGAUHv2PGgHeICGqKl5sTR44c4e3vN/Pyyy/ftNyMRiMpKSk0bNgQDw+Pm7ZfEbk1qrVgz87OLrNSG/zvAZvLD9xcrW15w1N+2/ZqD+1c3nblMa62TxcXF+rWrVthPmB6CPa3PROZmZkADB06FBcXlwrbV4eSkhJyc3Nxc3O76nCj2uBIzgVO5RUBcLd7PR5Prp6hMLr+1qd7YH07duwwv5bX8VITnb9Ywu6T+ZT+Or9ice4vlJw7icHJlTN7tnBmzxbANJOLS10HPO5ogJuTA8UOhWzPP8dzfTty5513UlpaypEjRwDYuHGjxfXLy8ujqMj0fe3gwYMcPHiQ1q1bA6YpI52cnADTfO316tXDzs6O+vXrU1JSwqlTpzh79ix+fn6Eh4dX23WprfR9yPps6R4UFBRcc5tqf+i0ol7Nyno8r6Xt1WKrGleVfN5//32mTp1a7ns//vhjhW3FevYdhX3WTkKkFsrNzeWbb76xdhpWZSzM51Jhvvn/l4DzwOnDlnG5ubns2rXLYltFw0Yv27NnzzXls3//fvbv339NbUSk+lVrwe7h4VFur3VOjmm1yYoe8Kxq28t/2rta7JXH8PDw4KeffioTV1BQwMWLFyt94HTkyJFlxuNnZmYycOBA2rdvrx52G1BqNLLrRD4XLpVgMBho28SVenWq7zrU9utvC3QPrG/Hjh3me1DecMWaKP14HhculZT7npuTAz4NnKjvVH0/gvU5sC5df+uzpXtQUFBwzR271VqwBwUFsXTpUoqLiy3GsaelmcYWX7m0cnltL8dd6bdtL7+mpaXRt2/fMrFXHiMoKIhly5Zx8uRJi3HsVckHTCvXlbd6HcCiRYto27Zthe2rQ25uLsnJyYSHh1usnFdbxCXu453EvTQA/hTpz4u9Wlbr8Wv79bcFugfW1717d7755huCg4P5+uuvrZ1OtRi99Ef+b/vxq75/Fmh5zx28ENGS+1p63vJnavQ5sC5df+uzpXuwc+fOSmvM36rWWWIGDRpEfn4+K1assNiekJCAj48PnTp1qrDtnj17LP4kWFxczOLFi+nUqRM+PqYZP3x9fenYsSOLFy+mpOR/vRtbtmwhIyODqKgo87aHHnoIg8FAQkKCxbHi4+OpV68evXv3vqHzFevadyqP95JNg19aedfn+R5afltEqkdMDz+c6lj+iHV0sOPBdj44Opi2bz10hj8sTOXB9zbxxc6TlP66AJKIyG9Vaw97nz59iIyMJCYmhtzcXFq0aMHSpUtZv349ixcvNv+J4umnnyYhIYH9+/fTtGlTAEaMGMG8efOIjo5mxowZeHl58f7775ORkUFiYqLFcWbOnElkZCTR0dGMHDmSrKwsJk6cSGBgoMUUjm3btuXpp59m8uTJ2Nvb06FDB7788kv+8Y9/MG3aNM3BfhsrKTUyYcUOLpUYsTPAzEeCqeugeYZFpHq08XFjZUxX5qfsZ9+pPFp61yemhx9tfNw4nVfER98cYPG3hym4WELasXM8t+gHWnnXZ2S4H/2DfSqdU11Eapdqf+h05cqVTJo0idjYWHJycggICGDp0qU8/vjj5piSkhJKSkowGv/X2+Do6EhSUhLjx49n9OjRnD9/npCQENatW2exyimYFj9au3YtsbGxDBgwAGdnZ/r378/bb79tscopmB4c9fX1Ze7cuZw8eZJ77rmHuLg4Ro8efWsvhNxSi749xLYjZwEY3rUZIXc1tG5CIlLrtPFxY+7g9mW2N6rvyCt9WhPTw4+PNx3i400HyS0sJuNUHi8t+4k5ifuI6enHoPa+1LFXR4OIWKFgd3V1JS4ujri4uKvGxMfHEx8fX2a7t7d3meErVxMZGUlkZGSlcXXq1GHKlClMmTKlSvsV2/fzmfPM+iIDgLvc6zH2AX8rZyQiUlZD57q8HOnPM92bsXjLET76+gDZBRc5+EsB45fvIC5xH8/3aE70vXfhVI0Py4uI7dGv7lKjGI1GJq1K5/xF0/MLfxkUjHPdav+9VESkyuo71SGmpx/fTIggtn8bGruZ5k8/dvYCr6/eSfdZyXz43wMUFBVbOVMRsRYV7FKjfPbTMVL2mhazeiT0Trq19LRyRiIiVVOvrj0jujUjZXxP3hoUxF3u9QA4nVfE9LW76TZzA3OT9nHuwiUrZyoi1U0Fu9QY2flFvPF/poVGPF0dea1faytnJCJy7Rwd7Hmi090kj+3J3x5th18j05oeZ85f4q9f7aXbjA28/cUesvOLrJypiFQXFexSY0z9v12cOW/qeZr6YFsaOte1ckYiItfPwd6OqN/dyZcv9+D9J39H6yamuaPzioqZl7yfbjOTeXPNLk7lFt70Y2/YsIERI0YQEBCAi4sLvr6+PPTQQ/zwww9lYrdt28b999+Pq6srDRs2JCoqigMHDpSJmzNnDlFRUTRr1gyDwUDPnj2rlMtrr72GwWC45nmrRWoSFexSI2zYc4r//LpISWQbb/oGNa6khYjI7cHezkDfoCasfbEbC/5wr3nWqwuXSljwzUG6z0zmtc/SOJpz/qYdc/78+Rw6dIiXXnqJtWvXEhcXR1ZWFp07d2bDhg3muD179tCzZ08uXrzIp59+ysKFC9m7dy/du3fn9OnTFvv84IMPOHz4MBERETRq1KhKefz000/Mnj0bb2/vm3ZuIrcjPY0nt728wktMWpUOQH1HB958KPCWrxooIlLdDAYDvVp7ExHgxeb92by3IZNvD2RzsaSUxVuOsCz1KAPb+zKypx/NG7ne0LHmzZtXZiXv3r1706JFC9566y0iIiIAiI2NxdHRkTVr1phXjwwNDaVly5bMnj2bmTNnmtvv2rULOztTP2FVesuLi4sZPnw4zz33HNu3b+eXX365oXMSuZ2ph11ue7PWZ3DinOlPwq/0bU3jBk5WzkhE5NYxGAx0beHJ0mc7s/z5MHq2MvVWF5caWf7Dz/T6WwovLNnG7hO5132M3xbrYJqWuU2bNhw9etR0vOJi1qxZw8MPP2yx1HvTpk0JDw9n1apVFu0vF+tVNWPGDHJycpg+ffp1nIFIzaKCXW5rWw/lsGjLYQA6NXPn8Q53WTkjEZHqc+897sQP78ia0d3o3dY0FNBohDU7TtAn7mueSfien46evSnHOnfuHNu2baNt27YA7N+/nwsXLhAcHFwmNjg4mMzMTAoLr298/a5du5g2bRrz58/H1fXG/logUhNoSIzctgovlTBxxQ4AHB3smPFwMHZazltEaqFA3wZ8MDSUvafyeD85k/9sP06pERJ3nyJx9ynCmjXkXmcIv4FjjBo1ioKCAiZNmgRAdnY2AO7u7mVi3d3dMRqNnDlzhiZNmlzTcUpLSxkxYgRRUVH07dv3BjIWqTnUwy63rXnJmew/XQDAmPv9aebpYuWMRESsy9+7PnMeb8+GsT15vMNd1LE3dWJ8e/Asc3c6MGzRdlL2nsZoNF7Tfl9//XU++eQT3nnnHUJDQy3eq+iZoet5nuhvf/sb+/btY86cOdfcVqSmUsEut6XdJ3KZv3E/AG193Phj92ZWzkhExHbc4+nCjIeD2TgunD+ENcXRwfTjftvRXP6wMJWH5m3ii50nKS2tvHCfOnUq06ZNY/r06bzwwgvm7R4eHsD/etqvlJOTg8FgoGHDhteU95EjR4iNjWXy5MnUrVuXs2fPcvbsWYqLiyktLeXs2bNcuHDhmvYpUhOoYJfbTkmpkYkrdlBcasTezsDMh4NxsNeXsojIb/k2rMfUhwJZN7IDET6l1Ktj+l654+dzPLfoB/rEfc3qn45RcpXCferUqUyZMoUpU6bw6quvWrzn5+dHvXr1SEtLK9MuLS2NFi1a4OR0bZMAHDhwgAsXLvDSSy9xxx13mP9t2rSJ3bt3c8cdd/DKK69c0z5FagKNYZfbzsebDrL953MA/LF7cwJ9G1g5IxER2+bpWpeHmpYy5dGOLE/LJn7TQXILi8k4lcdLy35iTuI+HgrxYV9WPvuz8mnpXR+2reC92dN57bXXmDx5cpl9Ojg4MGDAAFauXMmsWbOoX78+YOolT05O5uWXX77mPENCQkhOTi6zfcyYMZw7d46PP/6YO++889ovgMhtTgW73FaOZJ9n9pcZADTzdGHM/S2tnJGIyO2joXMd/hTpzx+7N2PRlsMs+Pog2QUXOfhLAXMS95njUv+TwJnkhXQLv59+/fqxZcsWi/107twZMPXAd+jQgf79+zNx4kQKCwuJjY3F09OTsWPHWrT5/vvvOXToEAC5ubkYjUaWL18OQIcOHWjatCkNGzYsdwXUhg0bUlxcXOXVUUVqGhXsctswGo28uiqNwkulAPwlKginOvZWzkpE5PZT36kOI3u2YHiXZixNPcLM9XsoKi41v38+MxWAb5ITCQtLLNP+8kOrAQEBbNy4kQkTJvDII4/g4OBAREQEs2fPLrOa6XvvvUdCQoLFtujoaAA+/vhjhg0bdjNPUaRGUcEut41///Az32SaVrob3PFuOjf3sHJGIiK3t3p17RnRrRnLth5h76l88/bGT8wAIKBxfdaPua/CfYSGhpKYWLao/634+Hji4+OvK8+NGzdeVzuRmkJP6sltISuvkGlrdgHg7ebIK30DrJyRiEjN0aqxW7nb/by0aJGILVDBLreFKf/ZSW5hMQBvPhSIm1MdK2ckIlJzxPTww6lO2ZLA/jrmUReRm08Fu9i8L3aeZG3aSQD6BTXhgV+X3xYRkZujjY8bK2O6MqCdD62869OgnmnE7H+2H+ezH49ZOTsR0Rh2sWnnLlzi9c/SAWhQrw5THmxr5YxERGqmNj5uzB3cHoCjOecZ8N43nD1/iYkrd+DvXZ82PuUPmxGRW0897GLTZqzbTVZeEQCv9WtNo/qOVs5IRKTmu8vdmbmD22NngMJLpTy3+HvOnr9o7bREai0V7GKzvt2fzdLUowB0b+nJI6FaLENEpLp0b9mIP/++FQBHcy4w5l8/UXqVFVFF5NZSwS42qfBSCa+s3AFAvTr2vDUoCIMefhIRqVYxPfz4fVtvADZmnGZO0r5KWojIraCCXWzSO4l7OZR9HoCxD/hzl7uzlTMSEal9DAYDs6Pb0byRCwDvJu0jcdcpK2clUvuoYBebk37sHB99fRCAdnc1ZHjXZlbOSESk9qrvVId/DA3Fpa5pZemX//UTB38psHJWIrWLCnaxKZdKShm/fAclpUYc7AzMfDgIezsNhRERsaYWXvX566PtAMgrKub5RT9QUFRs5axEag8V7GJTPvz6ALtO5AIwsqcfAVdZfU9ERKpX78AmPN/DD4CMU3lMWLEDo1EPoYpUBxXsYjMOnM5nTqLpgaYWXq6Mimhh5YxERORKf37An24tPAFYs+MEC745aOWMRGoHFexiE0pLjUxcmcbF4lIMBpj5cBCODvbWTktERK7gYG/Hu4Pb49uwHgB/WbeHb/dnWzkrkZpPBbvYhKVbj5B6MAeApzo3JbSpu5UzEhGR8ri71OWDIaHUdbCjpNTIC0u2ceLcBWunJVKjqWAXqzt5rpAZa/cA4NPAiXG9A6yckYiIVCTozgZMGxgIQHbBRZ5fvI2i4hIrZyVSc6lgF6syGo289lk6eb/ONjA9KghXRwcrZyUiIpV59N67eLLT3QBsP3qWKf/ZZeWMRGouFexiVZ+nnSBxt2kRjoEhPoS38rJyRiIiUlWxA9oQcldDAJamHuFfW49YOSORmkkFu1jNmYKLTPnPTsA0JjJ2QFsrZyQiItfC0cGe+UN+h6drXQBeX72T7UfPWjkrkZpHBbtYzbTPd/NL/kUAJg9og7tLXStnJCIi16pJg3q898TvsLczcLG4lJjFP5CdX2TttERqFBXsYhX/3XuaFdt+BiC8VSMebOdj5YxEROR6dW7uwat9WwNw/FwhLy77keKSUitnJVJzqGCXaldQVMyrq9IAcKlrz7RBQRgMBitnJSIiN2JE13sY8Gvny6bMbN7+MsPKGYnUHCrYpdr99cu9/HzGNGfvhD4B5gU4RETk9mUwGJj5cBCtvOsD8PeUA3y+44SVsxKpGVSwS7X68cgZPt5sWsr63qZ3MKRTUytnJCIiN4tzXQf+PjSU+k6m6XnHLd/OvlN5Vs5K5PZX7QV7fn4+Y8aMwcfHBycnJ0JCQli2bFmV22dlZTFs2DA8PT1xdnYmLCyMpKSkcmMTExMJCwvD2dkZT09Phg0bRlZWVpm41157jf79++Pr64vBYGDYsGHXe3pSgYvFpUxckYbRCHXt7ZjxcDB2dhoKIyJSk9zj6cKcx0IAOH+xhOcW/UBu4SUrZyVye6v2gj0qKoqEhAQmT57MunXr6NChA4MHD2bJkiWVti0qKqJXr14kJSURFxfH6tWr8fb2pnfv3qSkpFjEpqSk0KdPH7y9vVm9ejVxcXEkJibSq1cvioosn15/5513yM7O5sEHH6RuXc1UcqvM37ifjF97WkZHtKCFl6uVMxIRkVuhV2tvXurVEoADvxQw9tPtlJYarZyVyO2rWpeUXLt2LV999RVLlixh8ODBAISHh3P48GHGjRvHY489hr29/VXbL1iwgPT0dDZv3kxYWJi5fbt27Rg/fjzfffedOXbcuHH4+/uzfPlyHBxMp9msWTO6du3KwoULiYmJMcfm5eVhZ2f63WXRokU3/bwF9p3K473kfQAENK7Pcz38rJyRiIjcSi/1asmOn8+SnHGar3adYn7KfkaFt7B2WiK3pWrtYV+1ahWurq5ER0dbbB8+fDjHjx+3KLiv1r5Vq1bmYh3AwcGBIUOGkJqayrFjxwA4duwYW7duZejQoeZiHaBLly74+/uzatUqi/1eLtbl1igpNTJhxQ4ulRixM8DMh4Op66BrLiJSk9nZGZjzWHvudncGYPaXGfx372krZyVye6rWqik9PZ3WrVtbFNEAwcHB5vcra385trz2O3futNjP1WIrO47cXIu+PcS2I6aV70Z0bUa7X5exFhGRmq2Bcx3+PjQUpzp2GI3w4rIfOZpz3tppidx2qnVITHZ2Ns2bNy+z3d3d3fx+Ze0vx1bU/vLr1WIrO05VZWVlcfq0ZW9BZmYmYHq4Njc396Yc50YUFBRYvFa34+cKmbl+DwC+DZ14pnMTm7gu1cXa1190D2xBSUmJ+bU2ff5tiTU/B74uMLlvS15ZncHZ85f4Y0Iq/3yqHU51rj4EtqbR9yHrs6V7kJ+ff81trrtg37hxI+Hh4VWK/fHHHwkJMT0xXtECOVVZPOda2l8t9mYt0vP+++8zderUct9LTU3l5MmTN+U4N0Nqamq1H9NohL/vsePCJdMfch5qUsB3m/5b7XnYAmtcf7Gke2A9l4v03NxckpOTrZxN7Watz4Ez0KOJHSkn7NhzqoBR8d/wpF8ptW3NPH0fsj5buAdHjhy55jbXXbC3atWKDz/8sEqxd999NwAeHh7l9m7n5OQA5feIX6mq7T08PIDye+xzcnIqPU5VjRw5ssx4/MzMTAYOHEjHjh1p3br1TTnOjSgoKCA1NZWOHTvi4uJSrcdek57F7i2mle4GBnvzfH//aj2+LbDm9RcT3QPrc3NzM79WtaNHbi5b+Bx0Kynl2SVp/HA0l62n7Yj8XUseD/WxSi7VzRauf21nS/dg9+7d19zmugv2Jk2a8Mwzz1xTm6CgIJYuXUpxcbHFOPa0NNMy9YGBgZW2vxzA33rrAAAgAElEQVR7pd+2v/yalpZG3759y8RWdpyq8vLywsvLq9z3XF1dzT+kbIGLi0u15pOdX8TbiQcA8HR1ZOrAdrg516m249ua6r7+UpbugfVcnv3L3t5e98DKrP05mP9UBwbM/YZTuUXM+uoAoc29CG16czrRbgfWvv5iG/fA1fXap7Wu1odOBw0aRH5+PitWrLDYnpCQgI+PD506daq0/Z49eyxmkykuLmbx4sV06tQJHx/Tb+q+vr507NiRxYsXm8dOAmzZsoWMjAyioqJu4llJeab+3y7OnDctlPHGQ21pUIuLdRERMfGq78T7T4ZSx95AcamRmMXbyMortHZaIjavWgv2Pn36EBkZSUxMDB9++CHJyck8++yzrF+/nlmzZlnMwf7000/j4ODA4cOHzdtGjBhB27ZtiY6OZsmSJSQmJvLoo4+SkZHBzJkzLY41c+ZM9uzZQ3R0NImJiSxZsoRHH32UwMBAhg8fbhGbkpLC8uXLWb58OSUlJRw+fNj8/98+VCqV27DnFP/ZfhyAB9p40yewsZUzEhERWxHa9A5iB7QFICuviFGfbONSSamVsxKxbdU+GfbKlSsZOnQosbGx9O7dm++++46lS5fy5JNPWsSVlJRQUlKC0fi/ldEcHR1JSkoiPDyc0aNHM2DAAE6cOMG6devo0aOHRfuePXuydu1aTpw4wYABAxg9ejTh4eEkJSXh6OhoETt58mSio6OJjo6msLCQjRs3mv9/eapIqZq8wktMWmWaNrO+kwNvDgy8aQ/5iohIzTCk0908EnonAFsPnWH659c+plekNqnWaR3BNG4nLi6OuLi4CuPi4+OJj48vs93b25uEhIQqHSsyMpLIyMhK4zZu3Fil/UnlZq3P4MQ50583X+3bGm83JytnJCIitsZgMDBtYCB7TuaSfiyX+M2HaHdXAwa1v9PaqYnYJC03KTfN1kM5LNpiGsLUubk7j3e4y8oZiYiIrXKqY8/8J0Np+OszTq+sTGPXcc3TL1IeFexyUxReKmHCih0AODrYMSMqWENhRESkQne5OzN3cHvsDFB4qZTnFn/P2fMXrZ2WiM1RwS43xXsbMjlw2rR62MuR/tzjqXlmRUSkct1bNuLPv28FwNGcC7y07CdKSo2VtBKpXVSwyw3bfSKXD1L2AxDo68Yz3ZpZOSMREbmdxPTw4/dtvQFI2XuauMS9Vs5IxLaoYJcbUlxSyoQVOyguNWJvZ2BGVDAO9vqyEhGRqjMYDMyObodfI9NfZ9/dkEnirlNWzkrEdqiykhvy8aZD7Pj5HAB/7N6cQN8GVs5IRERuR/Wd6vD3oaG41DWtyfLyv37i4C8FVs5KxDaoYJfrdji7gL9+lQFAM08Xxtzf0soZiYjI7ayFV33++mg7APKKinlu0fcUFBVbOSsR61PBLtfFaDTyyso0Ci+ZVqf7S1QQTnXsK2klIiJSsd6BTXi+hx8Ae0/lM2HFDotFFEVqIxXscl3+/f3PbN6fDcDgjnfTubmHlTMSEZGa4s8P+NOthScAa3acYME3B62ckYh1qWCXa5aVW8i0z3cB4O3myCt9A6yckYiI1CQO9na8O7g9vg3rAfCXdXv49tdOIpHaSAW7XLPJ/9lJbqFpTOGbDwXi5lTHyhmJiEhN4+5Slw+GhFLXwY6SUiMvLNnGiXMXKmyzYcMGRowYQUBAAC4uLvj6+vLQQw/xww8/lIndtm0b999/P66urjRs2JCoqCgOHDhQJm7OnDlERUXRrFkzDAYDPXv2LPfY8fHxGAyGcv+dOqUZb+TGqGCXa7I+/STr0k8C0C+oCQ+0bWzljEREpKYKurMB0wYGApBdcJHnF2+jqLjkqvHz58/n0KFDvPTSS6xdu5a4uDiysrLo3LkzGzZsMMft2bOHnj17cvHiRT799FMWLlzI3r176d69O6dPn7bY5wcffMDhw4eJiIigUaNGleb88ccf8+2331r8c3d3v84rIGLiYO0E5PZx7sIlYlenA9CgXh2mPNjWyhmJiEhN9+i9d7H96Fk++e4I24+eZcp/dvGXqKByY+fNm4eXl5fFtt69e9OiRQveeustIiIiAIiNjcXR0ZE1a9bg5uYGQGhoKC1btmT27NnMnDnT3H7Xrl3Y2Zn6NwMDAyvNNzAwkHvvvddiW25ubtVPWKQc6mGXKvvL2t1k5RUB8Fq/1jSq72jljEREpDaIHdCG9nc3BGBp6hH+tfVIuXG/LdYBXF1dadOmDUePHgWguLiYNWvW8PDDD5uLdYCmTZsSHh7OqlWrLNpfLtZFrElfhVIlm/f/wrKtpm923Vt68kjonVbOSEREagtHB3vmPxmKp2tdAF5fvZPtR89Wqe25c+fYtm0bbdua/iq8f/9+Lly4QHBwcJnY4OBgMjMzKSwsvO5c+/fvj729Pe7u7kRFRZGenn7d+xK5TAW7VOrCxRJeWZkGQL069rw1KAiDwWDlrEREpDZp3MCJ9574HfZ2Bi4WlxKz+Aey84sqbTdq1CgKCgqYNGkSANnZptlmyhtX7u7ujtFo5MyZM9eeX+PGTJo0iY8++ojk5GTefPNNtm7dSufOnUlLS7vm/YlcSQW7VGpO4l4OZ58HYOwD/tzl7mzljEREpDbq3NyDV/u2BuD4uUJGL/2R4pLSq8a//vrrfPLJJ7zzzjuEhoZavFdRx9P1dEr17t2badOm0b9/f+677z5GjRrF119/jcFg4K233rrm/YlcSQW7VCjt53N8+LVpmqt2dzVkeNdmVs5IRERqsxFd72FAOx8ANu/P5u0vM8qNmzp1KtOmTWP69Om88MIL5u0eHqaF/i73tF8pJycHg8FAw4YNb0qu99xzD926dWPr1q03ZX9Se2mWGLmqSyWljF+xg1IjONgZmPlwEPZ2GgojIiLWYzCYfh7tPZlHxqk8/p5ygO8PnaGgqJiW3vWJ6eHHvz98hylTpjBlyhReffVVi/Z+fn7Uq1ev3GEqaWlptGjRAicnp5uWr9Fo1IOrcsP0FSRX9Y//HmD3CdNUVCN7+hHQ2K2SFiIiIreec10H/j40FOe69gD8cPgMe07m8X/bj3PfE6OYMmUKr732GpMnTy7T1sHBgQEDBrBy5Ury8vLM248cOUJycjJRUVE3Lc+DBw+yadMmOnTocNP2KbWTetilXPtP5xOXtA+AFl6ujIpoYeWMRERE/uceTxcCfRqQeijHvC03dSVnUhZzd7su9OvXjy1btli06dy5M2AaLtOhQwf69+/PxIkTKSwsJDY2Fk9PT8aOHWvR5vvvv+fQoUOm/efmYjQaWb58OQAdOnSgadOmANx///3cd999BAcH4+bmRlpaGrNmzcJgMDBp0iStdio3RAW7lFFaauSVFWlcLC7FYICZDwfh6GBv7bREREQs5BZesvj/+cxUAI5s30xYWFiZeKPRCEBAQAAbN25kwoQJPPLIIzg4OBAREcHs2bPLrGb63nvvkZCQYLEtOjoaMK1qOmzYMACCgoL417/+xezZs7lw4QJeXl5ERETw+uuv07hxYxXsckNUsEsZS1KPmHssnurclNCmWlJZRERsT0vv+uw5+b9hLY2fmAHAgHY+zB3cvsK2oaGhJCYmVnqM+Ph44uPjK4175513rvqeVjqVG6Ux7GLhxLkLzFi3BwCfBk6M6x1g5YxERETKF9PDD6c6lqWMUx07Ynr4WSkjkVtDPexiZjQaef2zdPKLigGYHhWEq6O+RERExDa18XFjZUxX5qfsZ9+pPPMsMW18NEmC1CyqxsRszY4TJO7OAmBgiA/hrbysnJGIiEjF2vi4VTr8ReR2pyExAsCZgotM+c9OANxd6hI7oK2VMxIRERERUMEuv3rz811kF1wEYPKANri71LVyRiIiIiICKtgFSNl7mpXbjgEQ3qoRD/665LOIiIiIWJ8K9lquoKiYV1ealmd2qWvPtEFBGAwGK2clIiIiIpepYK/lZn+ZwbGzFwCY0CcA34b1rJyRiIiIiFxJBXsttu3IGeI3HwLg3qZ3MKRTU+smJCIiIiJlqGCvpS4WlzJxxQ6MRqhrb8eMh4Oxs9NQGBERERFbo4K9lnp/YyZ7T+UDMDqiBS28XK2ckYiIiIiURwV7LbT3VB7zkjMBCGhcn+e0hLOIiIiIzVLBXsuUlBqZsGIHl0qM2Blg5sPB1HXQl4GIiIiIrVKlVsv889tD/HjkLAAjujaj3V0NrZuQiIiIiFRIBXst8vOZ87z9RQYAd7nX408P+Fs5IxERERGpjAr2WsJoNPLqqnTOXywB4C+DgnGu62DlrERERESkMtVesOfn5zNmzBh8fHxwcnIiJCSEZcuWVbl9VlYWw4YNw9PTE2dnZ8LCwkhKSio3NjExkbCwMJydnfH09GTYsGFkZWVZxPzwww+MGjWKoKAg6tevj7e3N/fffz8bNmy4ofO0NWvSs/jv3tMARIfeSbeWnlbOSERERESqotoL9qioKBISEpg8eTLr1q2jQ4cODB48mCVLllTatqioiF69epGUlERcXByrV6/G29ub3r17k5KSYhGbkpJCnz598Pb2ZvXq1cTFxZGYmEivXr0oKioyxy1dupTU1FRGjBjB6tWr+eijj3B0dKRXr17885//vOnnbw15l2BW4gEAPF0dea1fGytnJCIiIiJVVa1jItauXctXX33FkiVLGDx4MADh4eEcPnyYcePG8dhjj2Fvb3/V9gsWLCA9PZ3NmzcTFhZmbt+uXTvGjx/Pd999Z44dN24c/v7+LF++HAcH02k2a9aMrl27snDhQmJiYgAYP348s2fPtjhO3759+d3vfscbb7zBU089dVOvgTWsPGjHuQvFALzxUFsaONexckYiIiIiUlXV2sO+atUqXF1diY6Ottg+fPhwjh8/blFwX619q1atzMU6gIODA0OGDCE1NZVjx44BcOzYMbZu3crQoUPNxTpAly5d8Pf3Z9WqVeZtXl5eZY5jb29PaGgoR48eva7ztKYNGzYwYsQIAgICcHFxoVkLf9b/YzpFJzN5oI03fQIbm2O3bdvG/fffj6urKw0bNiQqKooDBw6Uu9+5c+cSEBCAo6MjzZo1Y+rUqVy6dKlM3BdffEHXrl2pV68eDRo0YMCAAezcufOWna+IiIhITVetPezp6em0bt3aoogGCA4ONr/fpUuXCtt37969zPbL7Xfu3Imvry/p6ekW238bu2nTpgrzLC4u5uuvv6Zt27YVxmVlZXH69GmLbZmZpgWJ8vPzyc3NrbD9rfDuu++Sk5PDs88+S1O/lkxYmkr+1//m5KKxdO/7KXl5pplh9u7dS0REBEFBQcTHx1NYWMhbb71Ft27d+Oabb/D0/N8Y97fffpvp06fz8ssvExERwbZt25g2bRoHDx7k3XffNcd9/vnnPPnkk/Tr149FixaRm5vLjBkz6NatG8nJyTRv3rzar4e1FRQUWLxK9dM9sL6SkhLzqzW+L4o+B9am6299tnQP8vPzr7lNtRbs2dnZ5RZt7u7u5vcra385tqL2l1+vFlvZcaZMmUJmZiafffZZhXHvv/8+U6dOLfe91NRUTp48WWH7W2HQoEE0bGiaW/3TA1B8T2e8fdqRs+CPzJ4+FTdH05CjWbNmYTAYeOGFF6hTpw516tTh5ZdfZuTIkfz5z3/mD3/4AwC5ubnMmjWLyMhI7rvvPoqLiwkODiY6Opp//vOf3Hvvvdx1112AaRhS06ZNefrppzEYDHh4eDBu3DhGjhzJSy+9xJ/+9Kdqvx62IjU11dop1Hq6B9ZzuUjPzc0lOTnZytnUbvocWJeuv/XZwj04cuTINbe57oJ948aNhIeHVyn2xx9/JCQkBACDwXDVuIreq0rMb9+7WmxF+/joo4+YPn06Y8eO5aGHHqowl5EjR5YZ3pOZmcnAgQPp2LEjrVu3rrD9rfTDkXNs+nYHAP6ejlwIbENWVhbh4eEUFxczePBgHn/8cfr162fRbtmyZezYscN8bz/99FMuXrzI+PHj6dChgzmudevWfPLJJ2RlZfHUU0+Rk5PDsWPHGDNmDBERERb7nDdvHt9//z333Xdfhc8o1EQFBQWkpqbSsWNHXFxcrJ1OraR7YH1ubm7m16r+3JCbS58D69L1tz5buge7d+++5jbXXbC3atWKDz/8sEqxd999NwAeHh7l9m7n5OQA5feIX6mq7T08PIDye+xzcnKuepyPP/6Y5557jmeffZa33367wlzANP69vDHwAK6uruYfUtWt8FIJb67fBoCjgx0PNj5H7M6dRERE4ObmRkZGBhcuXODee+8tk+Pvfvc7kpOTqVu3Lk5OTuzfvx+Azp07W3yBu7m54enpSWZmJm5ubuY/Mbm5uZXZp7OzM+fPn+f06dP4+9fOxZpcXFys9vUgJroH1nP5F3V7e3vdAyvT58C6dP2tzxbugaur6zW3ue6CvUmTJjzzzDPX1CYoKIilS5dSXFxsMY49LS0NgMDAwErbX4690m/bX35NS0ujb9++ZWLLO87HH3/MM888wx/+8Ac++OCDKvX226q5G/Zx4BdTAR3T/W5W/mUmBQUFTJo0Cah8yJDRaOTMmTM0adKE7OxsHB0dy/1t9MrhRd7e3ri7u5d5PuDs2bPmZwoqG4okIiIiImVV6ywxgwYNIj8/nxUrVlhsT0hIwMfHh06dOlXafs+ePRazyRQXF7N48WI6deqEj48PAL6+vnTs2JHFixebH3YC2LJlCxkZGURFRVnsNz4+nmeeeYYhQ4bw0Ucf3dbF+q7jufw9xTTTS6CvGz8nxpOSksJf/vIXQkNDLWKrOryoKnF2dnaMGjWKpKQk3nzzTbKyssjMzGTIkCGcP3/eHCMiIiIi16ZaK6g+ffoQGRlJTEwMH374IcnJyTz77LOsX7+eWbNmWYxvfvrpp3FwcODw4cPmbSNGjKBt27ZER0ezZMkSEhMTefTRR8nIyGDmzJkWx5o5cyZ79uwhOjqaxMRElixZwqOPPkpgYCDDhw83x/373//m6aefJiQkhOeee47U1FS2bNli/nflIku2rriklAkrdlBcasTezkDTw2v56+zZPPnkkzz77LPmuMqGDBkMBvODqx4eHhQWFpqL7t/GXtlLHxsby8svv8y0adPw9vamZcuWAObr7evre/NOVkRERKSWqNZZYgBWrlzJpEmTiI2NJScnh4CAAJYuXcrjjz9uEVdSUkJJSQlGo9G8zdHRkaSkJMaPH8/o0aM5f/48ISEhrFu3jh49eli079mzJ2vXriU2NpYBAwbg7OxM//79efvtt3F0dDTHff7555SWlrJt2za6du1aJt+DBw9yzz333NyLcIss3HSQtGPnAGh+dB3vL36PV155pcxfLvz8/KhXr95Vhxe1aNECJycnwDQM6fL2K/dz8uRJfvnlF4vhRQ4ODvztb3/jjTfe4ODBg3h6etKkSRN+//vf06xZM+68886bfs4iIiIiNV21F+yurq7ExcURFxdXYVx8fDzx8fFltnt7e5OQkFClY0VGRhIZGXldx7md7Dqey+wvM0jekwVA6Q/LSUyM57XXXmPcuHFlplFzcHBgwIABrFy5klmzZlG/fn3ANM1QcnIyL7/8sjm2d+/eODk5ER8fb1Gwx8fHYzAYGDhwYJl8XF1dzYX+tm3bSEpK4q9//etNP28RERGR2qDaC3a5uXYdzyVq/iYKL5UCkJu6kjPJ8XQLv59+/fqxdetWMjIycHV1xcXFhc6dOwMwdepUOnToQP/+/Zk4cSKFhYXExsbi6enJ2LFjzft3d3fntdde4/XXX8fd3Z0HHniArVu3MmXKFJ555hnatGljjt24cSNbt24lODgYo9FIamoqM2fOpHfv3rzwwgvVe2FEREREaggV7Le5+Sn7zcU6wPlM04IA3yQnEhaWWCb+8hCjgIAANm7cyIQJE3jkkUdwcHAgIiKC2bNn06hRI4s2kyZNon79+sybN4/Zs2fTuHFjJk6caJ515rK6deuyYsUKpk2bRlFRES1btuSNN97gxRdfrHXzr4uIiIjcLCrYb3P7TuVZ/L/xEzMACGhcn/Vj7jOvLBgeHl5m3tHQ0FASE8sW9eV58cUXefHFFyuM6dKlC1u2bLmG7EVERESkMppn7zbX0rv+NW0XERERkduLCvbbXEwPP5zqWN5Gpzp2xPTws1JGIiIiInIzaUjMba6NjxsrY7oyP2U/+07l0dK7PjE9/Gjjo6WPRURERGoCFew1QBsfN+YObm/tNERERETkFtCQGBERERERG6aCXURERETEhqlgFxERERGxYSrYRURERERsmAp2EREREREbpoJdRERERMSGqWAXEREREbFhKthFRERERGyYCnYRERERERumgl1ERERExIapYBcRERERsWEq2EVEREREbJgKdhERERERG6aCXURERETEhqlgFxERERGxYSrYRURERERsmAp2EREREREbpoJdRERERMSGqWAXEREREbFhKthFRERERGyYCnYRERERERumgl1ERERExIapYBcRERERsWEq2EVEREREbJgKdhERERERG6aCXURERETEhqlgFxERERGxYSrYRURERERsmAp2EREREREbpoJdRERERMSGqWAXEREREbFhKthFRERERGxYtRfs+fn5jBkzBh8fH5ycnAgJCWHZsmVVbp+VlcWwYcPw9PTE2dmZsLAwkpKSyo1NTEwkLCwMZ2dnPD09GTZsGFlZWRYxR48eZdCgQTRv3hwXFxcaNGhA+/btee+99yguLr6hcxURERERuVEO1X3AqKgotm7dyowZM/D392fJkiUMHjyY0tJSnnjiiQrbFhUV0atXL86ePUtcXBxeXl7MmzeP3r17k5iYSI8ePcyxKSkp9OnTh379+rF69WqysrKYMGECvXr14vvvv8fR0RGAgoIC3NzceP3117n77ru5ePEia9euZfTo0fz000989NFHt/R6iIiIiIhUpFoL9rVr1/LVV1+Zi3SA8PBwDh8+zLhx43jsscewt7e/avsFCxaQnp7O5s2bCQsLM7dv164d48eP57vvvjPHjhs3Dn9/f5YvX46Dg+k0mzVrRteuXVm4cCExMTEABAQEkJCQYHGcPn36kJWVRUJCAvPmzTMX9yIiIiIi1a1ah8SsWrUKV1dXoqOjLbYPHz6c48ePWxTcV2vfqlUrc7EO4ODgwJAhQ0hNTeXYsWMAHDt2jK1btzJ06FBzsQ7QpUsX/P39WbVqVaW5NmrUCDs7uwp/gRARERERudWqtYc9PT2d1q1bWxTRAMHBweb3u3TpUmH77t27l9l+uf3OnTvx9fUlPT3dYvtvYzdt2lRmu9FopKSkhLy8PL788kvi4+MZO3ZsmVyvlJWVxenTpy22ZWZmAqax+rm5uVdtW10KCgosXqV66fpbn+6B9ZWUlJhfbeH7Ym2kz4F16fpbny3dg/z8/GtuU60Fe3Z2Ns2bNy+z3d3d3fx+Ze0vx1bU/vLr1WLLO87MmTN55ZVXADAYDLz66qtMmzatwnzef/99pk6dWu57qampnDx5ssL21Sk1NdXaKdRquv7Wp3tgPZeL9NzcXJKTk62cTe2mz4F16fpbny3cgyNHjlxzm+su2Ddu3Eh4eHiVYn/88UdCQkIAUzF8NRW9V5WY3753tdjytg8bNoz777+fnJwcNmzYwNtvv825c+eYO3fuVY83cuTIMsN7MjMzGThwIB07dqR169YVnUq1KCgoIDU1lY4dO+Li4mLtdGodXX/r0z2wPjc3N/NrVX9uyM2lz4F16fpbny3dg927d19zm+su2Fu1asWHH35Ypdi7774bAA8Pj3J7t3NycoDye8SvVNX2Hh4eQPk99jk5OeUep3HjxjRu3BiABx54gDvuuIOJEycyYsQI2rdvX24+Xl5eeHl5lfueq6ur+YeULXBxcbGpfGobXX/r0z2wnsvPAtnb2+seWJk+B9al6299tnAPXF1dr7nNdRfsTZo04ZlnnrmmNkFBQSxdupTi4mKLseFpaWkABAYGVtr+cuyVftv+8mtaWhp9+/YtE1vZcQA6duwIwN69e69asIuIiIiI3GrVOkvMoEGDyM/PZ8WKFRbbExIS8PHxoVOnTpW237Nnj8VsMsXFxSxevJhOnTrh4+MDgK+vLx07dmTx4sXmh50AtmzZQkZGBlFRUZXmenmcZYsWLap8fiIiIiIiN1u1PnTap08fIiMjiYmJITc3lxYtWrB06VLWr1/P4sWLLaZQfPrpp0lISGD//v00bdoUgBEjRjBv3jyio6OZMWMGXl5evP/++2RkZJCYmGhxrJkzZxIZGUl0dDQjR44kKyuLiRMnEhgYyPDhw81xkydP5tSpU9x33334+vpy9uxZ1q9fz4cffkh0dDShoaHVc3FERERERMpR7Sudrly5kkmTJhEbG0tOTg4BAQEsXbqUxx9/3CKupKSEkpISjEajeZujoyNJSUmMHz+e0aNHc/78eUJCQli3bp3FKqcAPXv2ZO3atcTGxjJgwACcnZ3p378/b7/9tsVCSPfeey/vvvsun332GdnZ2Tg5OdGmTRveeecd8+JKIiIiIiLWUu0Fu6urK3FxccTFxVUYFx8fT3x8fJnt3t7eZVYmvZrIyEgiIyMrjBkwYAADBgyo0v5ERERERKpbtY5hFxERERGRa6OCXURERETEhqlgFxERERGxYSrYRURERERsmAp2EREREREbpoJdRERERMSGqWAXEREREbFhKthFRERERGyYCnYRERERERumgl1ERERExIapYBcRERERsWEq2EVEREREbJgKdhERERERG6aCXURERETEhqlgFxERERGxYSrYRURERERsmAp2EREREREbpoJdRERERMSGqWAXEREREbFhKthFRERERGyYCnYRERERERumgl1ERERExIapYBcRERERsWEq2EVEREREbJgKdhERERERG6aCXURERETEhqlgFxERERGxYSrYRURERERsmAp2EbtthNIAABDHSURBVBEREREbpoJdRERERMSGqWAXEREREbFhKthFRERERGyYCnYRERERERumgl1ERERExIapYBcRERERsWEq2EVEREREbJgKdhERERERG6aCXURERETEhqlgFxERERGxYdVesOfn5zNmzBh8fHxwcnIiJCSEZcuWVbl9VlYWw4YNw9PTE2dnZ8LCwkhKSio3NjExkbCwMJydnfH09GTYsGFkZWVVuP/ExEQMBgMGg4Fffvnlms5NRERERORmq/aCPSoqioSEBCZPnsy6devo0KEDgwcPZsmSJZW2LSoqolevXiQlJREXF8fq1avx9vamd+/epKSkWMSmpKTQp08fvL29Wb16NXFxcSQmJtKrVy+KiorK3X9+fj5//OMf8fHxuSnnKiIiIiJyoxyq82Br167lq6++YsmSJQwePBiA8PBwDh8+zLhx43jsscewt7e/avsFCxaQnp7O5s2bCQsLM7dv9//t3XtMk9f/B/B3sVIR/EYuXsDp2CAwpaASh7ctSmKnwxjQhSzLJt5wRp2Lm9liljkxUYczWXSLzKmbsqGQ6dSYzDkR6DR4wThNoHEmLFu8DwczCBOF+vn9YdpfSwst1+e0vF9J03h6zvOc8/k8ffj0sZexY/Hhhx/iwoUL9r4ffPAB4uLicOjQIej1T5f53HPPYerUqfj222+xfPlyl+2vXbsWoaGhmD17NjZu3NidSyciIiIi6pRevcJ+5MgRhISEIDMz06l90aJFuH37tlPB3db4+Ph4e7EOAHq9Hm+99RYqKipw69YtAMCtW7dw8eJFzJ8/316sA8CUKVMQFxeHI0eOuGz7zJkz2LVrF/bs2dPuiwYiIiIiot7Uq1fYq6qqMHr0aKciGgCSkpLsj0+ZMqXd8S+//LJLu228xWLBiBEjUFVV5dTeum95eblT28OHD7FkyRKsXr0aycnJOHbsmFfrqampwb1795zaqqurATx9e019fb1X2+lJjY2NTvfUuxh/7TEH2rNarfZ7Fc6LfRGfB9pi/LWnUg4aGho6PKZXC/ba2lo8//zzLu1hYWH2xz2Nt/Vtb7ztvq2+rfezbt06WK1WbNiwwYtV/L+8vLw2x1RUVODu3bsd2l5Pqqio0HoKfRrjrz3mQDu2Ir2+vh5lZWUaz6Zv4/NAW4y/9lTIwfXr1zs8ptMFu9lsRmpqqld9L1++jHHjxgEAdDpdm/3ae8ybPq0fa6uvY3tFRQW2bduGEydOICgoyOP+Ha1YscLl7T3V1dXIyMhASkoKRo8e3aHt9YTGxkZUVFQgJSUFwcHBWk+nz2H8tcccaO9///uf/d7bvxvUvfg80Bbjrz2VcnD16tUOj+l0wR4fH4/du3d71XfUqFEAgPDwcLdX0evq6gC4vyLuyNvx4eHhANxfsa+rq3Paz+LFizFv3jxMmDAB9+/fBwA0NTUBeHo1yGAwYNCgQW7nM3ToUAwdOtTtYyEhIfY/UioIDg5Waj59DeOvPeZAO7bPBfXr14850BifB9pi/LWnQg5CQkI6PKbTBXtkZCSys7M7NCYxMRGFhYVoaWlxeh97ZWUlAMBoNHocb+vrqPV4231lZSXS0tJc+jrux2KxwGKx4ODBgy7bjYmJwdixY3HlyhVvlkdERERE1O169Vti5s6di4aGBvz4449O7fn5+YiKisLEiRM9jv/999+dvk2mpaUFBQUFmDhxov3700eMGIGUlBQUFBTYP+wEAOfPn8e1a9cwb948e1tZWZnLbcGCBQCAo0ePYs+ePV1eNxERERFRZ/Xqh05fffVVmEwmLF++HPX19YiNjUVhYSFOnDiBgoICp69TXLJkCfLz8/HHH3/g2WefBfD07Ss7duxAZmYmcnNzMXToUOTl5eHatWs4deqU0762bNkCk8mEzMxMrFixAjU1NVi7di2MRiMWLVpk7zd9+nSXeZrNZgDA1KlTERER0f2BICIiIiLyUq//0unhw4cxf/58fPLJJ5g1axYuXLiAwsJCvPnmm079rFYrrFYrRMTeZjAYUFJSgtTUVKxatQpz5szBnTt38PPPP2PatGlO46dPn47jx4/jzp07mDNnDlatWoXU1FSUlJTAYDD0ylqJiIiIiLqqV6+wA0/faL99+3Zs37693X779u3Dvn37XNqHDRuG/Px8r/ZlMplgMpk6PMecnBzk5OR0eBwRERERUXfr9SvsRERERETkPRbsREREREQKY8FORERERKQwFuxERERERApjwU5EREREpDAW7ERERERECmPBTkRERESkMBbsREREREQKY8FORERERKQwFuxERERERArTaz0Bf/Po0SMAQHV1tcYzeaqhoQHXr1/H1atXERISovV0+hzGX3vMgfYaGxvt9xaLRePZ9E18HmiL8deeSjmw1Yi2mtEbLNi72Y0bNwAAGRkZGs+EiEgtly9fhtFo1HoaRERKuHHjBpKTk73qqxMR6eH59Cn379/Hr7/+ipEjR8JgMGg9HVRXVyMjIwNHjx5FbGys1tPpcxh/7TEH2mMOtMccaIvx155KOXj06BFu3LiBadOmYfDgwV6N4RX2bjZ48GCkp6drPQ0XsbGxSEhI0HoafRbjrz3mQHvMgfaYA20x/tpTJQfeXlm34YdOiYiIiIgUxoKdiIiIiEhhLNiJiIiIiBTWLycnJ0frSVDPCg4OxvTp0xEcHKz1VPokxl97zIH2mAPtMQfaYvy158s54LfEEBEREREpjG+JISIiIiJSGAt2IiIiIiKFsWAnIiIiIlIYC3YiIiIiIoWxYCciIiIiUhgLdh/R0NCA1atXIyoqCgMGDMC4ceNQVFTk9fiamhosXLgQERERGDhwICZPnoySkhK3fU+dOoXJkydj4MCBiIiIwMKFC1FTU+O2b1VVFTIzMzFkyBAYDAZER0djxYoVnVqjylSNv+MYnU4HnU6Hf/75p0Nr8xWq5eDSpUtYuXIlEhMTMWjQIAwbNgwzZsxAaWlpl9apta7EuSeO8+bmZmzYsAHR0dEwGAx44YUX8OWXX3ZpjapTKQf+epx7olIO3I3h+b5tflvvCPkEk8kkgwcPlp07d0ppaalkZ2cLANm/f7/HsU1NTWI0GuWZZ56RgoICOXnypKSnp4terxez2ezU12w2i16vl/T0dDl58qQUFBTIiBEjxGg0SlNTk1Pf0tJSCQoKkldeeUUOHTokZrNZvvvuO3nvvfe6de0qUDH+Ng8ePJDo6GiJiooSAHLv3r1uWbNqVMvBmjVrZMKECfL5559LSUmJHDt2TNLS0gSA5Ofnd/v6e0tn49xTx3l2drYYDAb57LPPpKysTNauXSs6nU42bdrU7WtXhUo58Nfj3BOVcuCI53tt4q9CvcOC3Qf89NNPAkAOHDjg1G4ymSQqKkpaWlraHb9jxw4BIGfPnrW3NTc3y5gxYyQlJcWp74svvihjxoyR5uZme1t5ebkAkLy8PHtbY2OjREZGyuzZs+XJkyddWZ7yVIy/o5UrV8r48ePl448/9tsTuIo5+Pvvv13209LSIklJSRITE9Oh9amiK3HuiRhXVVWJTqeTzZs3O41funSpBAUFSW1tbafWqTLVcuCPx7knquXAEc/3vR9/VeodFuw+IDs7W0JCQpwOKhGRAwcOCAApLy9vd/yMGTMkPj7epX3z5s0CQG7evCkiIjdv3hQA8umnn7r0jYuLE5PJZP/3vn37BIDLK1Z/pGL8bU6fPi39+/eXS5cuyfr16/32BK5yDlpbtGiRBAYGeuynoq7EuSdivHHjRgEgd+7ccep39uxZr/93xdeoloO2+PJx7omqOeD5Xpv4q1Lv8D3sPqCqqgqjR4+GXq93ak9KSrI/7mm8ra+78RaLxWk7bfV13M/p06cBAFarFS+99BICAwMRGhqKN954A7dv3/Z2aT5BxfgDwMOHD7FkyRKsXr0aycnJXq7GN6mag9ZaWlpw5swZJCQktNtPVV2Jc0/EuKqqCkOGDMHw4cM7PB9fpVoO3PH149wTFXPA87128Vel3mHB7gNqa2sRFhbm0m5rq62t7Zbxtvu2+jru59atWwCA1157DVOnTsUvv/yC3NxcFBcXY9q0afjvv/+8WZpPUDH+ALBu3TpYrVZs2LDBi1X4NlVz0FpOTg6qq6uxfv36dvupqitx7okYt7XN4OBgBAYGesyHL1ItB+74+nHuiYo54Pleu/irUu+wYO9lZrPZ/uluT7crV67Yx+l0uja32d5jnRnfVl/H9idPngAAXn/9dWzZsgWpqalYtmwZvvnmG1RXV+PAgQMe56QFf4l/RUUFtm3bhq+//hpBQUEe968Sf8lBa3v27MGmTZuwZs0apKene5yPqroS556IcVfz7otUy4EjfznOPVEpB758vu8sleKvSr2j99yFulN8fDx2797tVd9Ro0YBAMLDw92+oqyrqwPg/hWiI2/Hh4eHA3D/6rWurs5pP7a+M2fOdOo3c+ZM6HQ6/Pbbb+3OSSv+Ev/Fixdj3rx5mDBhAu7fvw8AaGpqAgDU19fDYDBg0KBB7S9QI/6SA0d79+7FsmXL8Pbbb2Pr1q3tzkVlXYlzT51nHF+02TQ2NuLx48ce8+6LVMuBI385zj1RLQe+fL7vDNXir0q9w4K9l0VGRiI7O7tDYxITE1FYWIiWlhan93RVVlYCAIxGo8fxtr6OWo+33VdWViItLc2lr+N+kpKS2v1O1IAANf/zxl/ib7FYYLFYcPDgQZftxsTEYOzYsW4LHRX4Sw5s9u7di+zsbCxYsAA7d+706au+XYlzT8Q4MTERRUVFuHv3rtP72L3Nuy9SLQc2/nSce6JaDnz5fN8ZqsVfmXpH04+8kleOHz8uAKSoqMipfdasWV59pV1eXp4AkPPnz9vbmpubJSEhQSZOnOjUNyUlRYxGo9M2z507JwDkq6++srddvXpVdDqdLF261Gn84cOHBYB8//33HV6nqlSMf1lZmcttwYIFAkCOHj0qFy9e7MqSlaNiDkRE9u7dKwEBAZKVlSVWq7Wzy1NGV+LcEzG2fa1jbm6u0/hly5b57dc6qpYDEf87zj1RLQc83z+lVfxVqXdYsPsIk8kkoaGhsmvXLiktLZWlS5cKACkoKHDqt3jxYunXr5/89ddf9rampiZJSEiQkSNHyv79+6W4uFjmzp3r9ocEysrKRK/Xy9y5c6W4uFj2798vI0eOdPtDAu+8844EBATI+++/L8XFxbJjxw4JDQ2V8ePHy6NHj3ouGBpQMf6t+fPXfImol4MffvhBAgICJDk5WcrLy+XcuXNON0/5UpU3ce7N49z2w0lbt24Vs9ksH330UZ/44SRVcuCvx7knKuXAHZ7v+169w4LdRzx48EDeffddGT58uAQGBkpSUpIUFha69LO96v7zzz+d2u/evStZWVkSFhYmAwYMkEmTJklxcbHbfZ08eVImTZokAwYMkLCwMMnKymrzxzNyc3MlNjZW+vfvL5GRkbJ8+XL5999/u2XNKlEx/q35+wlctRzY9tPWrfX+fYU3ce7N4/zx48eyfv16GTVqlAQGBkpcXJx88cUX3bZeFamUA389zj1RKQfu8Hzf9+odnYhIt72/hoiIiIiIupWanwwkIiIiIiIALNiJiIiIiJTGgp2IiIiISGEs2ImIiIiIFMaCnYiIiIhIYSzYiYiIiIgUxoKdiIiIiEhhLNiJiIiIiBTGgp2IiIiISGEs2ImIiIiIFMaCnYiIiIhIYSzYiYiIiIgUxoKdiIiIiEhh/weC7nkDkpCxZ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uwAAAH3CAYAAADg2Qo5AAAABHNCSVQICAgIfAhkiAAAAAlwSFlzAAASdAAAEnQB3mYfeAAAADh0RVh0U29mdHdhcmUAbWF0cGxvdGxpYiB2ZXJzaW9uMy4xLjAsIGh0dHA6Ly9tYXRwbG90bGliLm9yZy+17YcXAAAgAElEQVR4nOzde1hVZf7//+cGBAREBQQFD6l4RrRMFB1TVAorS2mYxklnPNTMaDk500ezk4cZKy1nim9pzYwnZkz7TR5yatQSVKZ0lMoOoIJhioYiCgqCHAT2748tu7YcFMW9NvB6XFfXzrXue93vtRZ78+be97pvk9lsNiMiIiIiIg7JyegARERERESkZkrYRUREREQcmBJ2EREREREHpoRdRERERMSBKWEXEREREXFgSthFRERERByYEnYREREREQemhF1ERERExIEpYRcRERERcWAuRgfQ2Fy4cIHExEQ6dOiAm5ub0eGIiIiIiAMpKSnh5MmTDB8+nFatWl1XHSXs9SwxMZFx48YZHYaIiIiIOLD333+fBx988LrKKmGvZx06dAAsNyE4ONjgaKCgoICkpCTCwsLw8vIyOpwmR9ffeLoHxps0aRJffvklt99+O//85z+NDqdJ0vvAWLr+xnOke5Cens64ceOsOeP1UMJezyqHwQQHB9OnTx+Do4H8/HyysrLo1asX3t7eRofT5Oj6G0/3wHienp7WV0f4XGyK9D4wlq6/8RzxHtRl6LQeOhURERERcWBK2EVEREREHJgSdhERERERB6aEXURERETEgSlhFxERERFxYErYRUREREQcmBJ2EREREREHpoRdRERERMSBKWEXEREREXFgSthFRERERByYEnYREREREQdm94S9oKCAWbNmERgYiLu7O/379+fdd9+9rrrZ2dlMnjwZPz8/PDw8CA8PJyEhodqy8fHxhIeH4+HhgZ+fH5MnTyY7O7vW48fHx2MymTCZTJw7d67O5yYiIiIiUt/snrBHR0cTFxfH/Pnz2bZtGwMHDmTChAmsW7eu1nolJSWMGjWKhIQEYmNj2bJlCwEBAURFRZGYmGhTNjExkTFjxhAQEMCWLVuIjY0lPj6eUaNGUVJSUu3xCwoKeOyxxwgMDKy3cxURERERuVku9mxs69at7Nixg3Xr1jFhwgQAIiIiyMjIYPbs2Tz88MM4OztXW3flypWkpKSwd+9ewsPDrXX79evHnDlz2L9/v7Xs7Nmz6d69Oxs2bMDFxXKKnTt3ZujQoaxatYrp06dXOf7cuXNp3bo19913H4sWLarvUxcRERERuSF27WHfvHkzXl5exMTE2GyfMmUKp06dskm6q6vbo0cPa7IO4OLiwsSJE0lKSiIzMxOAzMxMPvvsMyZNmmRN1gGGDBlC9+7d2bx5c5Vjf/LJJ/ztb39jxYoVNf7BICIiIiJiBLsm7CkpKfTq1csmkQYIDQ217q+tbmW56uoePHjQ5hg1lb26jaKiIqZNm8asWbO444476nA2IiIiIiK3nl2HxOTk5NClS5cq2318fKz7a6tbWa62upWvNZW9uo0XXniB8vJyFi5ceJ1n8YPs7GzOnj1rsy09PR2wjInPz8+v8zHrW2Fhoc2r2Jeuv/F0D4xXXl5ufXWEz8WmSO8DY+n6G8+R7kFBQUGd69g1YQcwmUw3tK+udWsq++PtSUlJvP7662zfvp3mzZvX2nZ1li9fXmOin5SURFZWVp2PeaskJSUZHUKTputvPN0D41Qm6fn5+ezatcvgaJo2vQ+MpetvPEe4BydOnKhzHbsm7L6+vtX2oufm5gLV94rXta6vry9QfW99bm6uTRtTp04lOjqaO++8kwsXLgBQXFwMWH6xuLm50aJFixpjmjFjRpXx+Onp6YwbN46wsDB69epVY117KSwsJCkpibCwMDw9PY0Op8nR9Tee7oHxvL29ra8REREGR9M06X1gLF1/4znSPTh8+HCd69g1Ye/bty/r16+nrKzMZhx7cnIyACEhIbXWrSz3Y1fXrXxNTk7m3nvvrVL2x20cPHiQgwcP8t5771U5bteuXenXrx9fffVVjTH5+/vj7+9f7T4vLy/rLylH4Onp6VDxNDW6/sbTPTBO5cP8zs7OugcG0/vAWLr+xnOEe+Dl5VXnOnZ96HT8+PEUFBSwceNGm+1xcXEEBgYyaNCgWuumpqbazCRTVlbG2rVrGTRokHX+9KCgIMLCwli7dq113CTAvn37SEtLIzo62rpt165dVf771a9+BcD777/PihUr6uW8RURERERulF172MeMGUNkZCTTp08nPz+f4OBg1q9fz/bt21m7dq21F2batGnExcVx9OhROnXqBFiGryxbtoyYmBgWL16Mv78/y5cvJy0tjfj4eJt2lixZQmRkJDExMcyYMYPs7Gzmzp1LSEgIU6ZMsZYbMWJElRh3794NwNChQ/Hz87s1F0JERERE5DrZfaXTTZs2MWnSJObNm0dUVBT79+9n/fr1PPLII9Yy5eXllJeXYzabrdvc3NxISEggIiKCmTNnMnbsWE6fPs22bdsYPny4TRsjRoxg69atnD59mrFjxzJz5kwiIiJISEjAzc3NbucqIiIiInKz7D5LjJeXF7GxscTGxtZYZs2aNaxZs6bK9oCAAOLi4q6rncjISCIjI+sc34IFC1iwYEGd64mIiIiI3Ap272EXEREREZHrp4RdRERERMSBKWEXEREREXFgSthFRERERByYEnYREREREQemhF1ERERExIEpYRcRERERcWBK2EVEREREHJgSdhERERERB6aEXURERETEgSlhFxERERFxYErYRUREREQcmBJ2EREREREHpoRdRERERMSBKWEXkQZn586dTJ06lZ49e+Lp6UlQUBAPPvggX3zxRZWyX331FfPmzSMwMJBWrVoRHR3Nd999V6Xc66+/TnR0NJ07d8ZkMjFixIga28/Ozmby5Mn4+fnh4eFBeHg4CQkJ9XmKIiIiVkrYRaTBeeuttzh+/DhPPvkkW7duJTY2luzsbAYPHszOnTut5VJTU7n//vspKytjzZo1rFq1iiNHjjBs2DDOnj1rc8y3336bjIwMRo4cSZs2bWpsu6SkhFGjRpGQkEBsbCxbtmwhICCAqKgoEhMTb9k5i4hI0+VidAAiInW1bNky/P39bbZFRUURHBzMSy+9xMiRIwGYN28erq6uPP/889x99914e3szYMAAunXrxtKlS1myZIm1/qFDh3BysvRhhISE1Nj2ypUrSUlJYe/evYSHhwMQERFBv379mDNnDvv376/v0xURkSZOPewi0uBcnawDeHl50bt3b06ePAlAWVkZH374IQ888AAeHh7Wcp06dSIiIoLNmzfb1K9M1q9l8+bN9OjRw5qsA7i4uDBx4kSSkpLIzMy8kVMSERGpkRJ2EWkU8vLyOHDgAH369AHg6NGjFBUVWf/9Y6GhoaSnp1NcXFzndlJSUggNDa32mAAHDx6s8zFFRERqo4RdRBqFxx9/nMLCQp577jkAcnJyAGjdunWVsj4+PpjNZs6fP1/ndnJycvDx8an2mD9uV0REpL5oDLuINHgvvPAC77zzDm+88QYDBgyw2WcymWqsV9u+2tyKY4qIiNREPewi0qAtXLiQRYsW8eKLL/LEE09Yt/v6+gKQm5tbpU5ubi4mk4lWrVrVuT1fX99qe9Er26mu911ERORmqIddRBzeoVP5vJV4lG/PXKRbQAumD+9K70BvFi5cyIIFC1iwYAHPPvusTZ2uXbvSvHlzDh06RHBwsM2+5ORkgoODcXd3r3Msffv2JTk5ucr2ym21zTAjIiJyI5Swi4hDO3Qqn+i39lB8uQKA1KyL7DiURWTxHt5c+iLPP/888+fPr1LPxcWFsWPH8sEHHxAZGWndfuLECXbt2sXvf//7G4pn/PjxzJgxg/379zNo0CDAMiPN2rVrGTRoEIGBgTd0XBERkZooYRcRh/ZW4lFrsl4pe88G3ty1iqioKO677z727dtns3/w4MGAZbjM1q1bWbRoEc2aNcPJyYl58+bh5+fHU089ZVPn888/5/jx4wDk5+djNpvZsGEDAAMHDqRTp04ATJ06lWXLlhETE8PixYvx9/dn+fLlpKWlER8ffysugYiINHFK2EXEoX175mKVbZfSkwDYvn0727dvr7LfbDYD0LNnTz788EN+97vf8ctf/hIXFxdGjhzJ0qVLq6xm+uabbxIXF2ezLSYmBoDVq1czefJkANzc3EhISGDOnDnMnDmTS5cu0b9/f7Zt28bw4cNv+nxFRESupoRdRBxa+9bNSc2yTdrb/mIxY/sF8saE269Z//bbb+ePf/wjEREReHt711huzZo1rFmz5rpiCggIqJLci4iI3CqaJUZEHJbZbCav6HK1+6YNvc2+wYiIiBhECbuIOKx/f32Kz45bFjdq37o57Vr+MKvL/76rOl2jiIhIY6SEXUQcUm5hKQs/OASAr6crHzzxEz59eiTdA7wAWL47nQuXSo0MUURExC6UsIuIQ/rTh4fILbQk5Ase6ENrT1ecnUw8HdUTgIvFZSzblW5kiCIiInahhF1EHM7utGw2f5kJwOhe/twf2s66b2RPf8Jus6wmGrc3g+/PXzIkRhEREXtRwi4iDqWgpIznNqcA4OXmwp/GhWAymaz7TSYTc++19LKXllfwl4+PGBKniIiIvShhFxGHsvSjNDIvFAEwd0xP2rVsXqXMHR1bMyakLQCbv8rk0Kl8u8YoIiJiT0rYRcRhfJFxnrj/HQcgrLMPvwjrWGPZ2ff0wNnJhNkMS7an2idAERERAyhhFxGHUFJWztMbv8FsBlcXJxZH98XJyVRj+S5tvPj5wA4AJB45y970c/YKVURExK6UsIuIQ1i26yjp2QUAPDmqG13aeF2zzpOju+Hh6gzAy9tSqagw39IYRUREjKCEXUQMl5Z1kbd2W6Zo7N3Om1/f1eW66vm3cOfRYZayyZl5/Cf59C2LUURExChK2EXEUOUVZp7e+A2Xy804mWDJQ6E0c77+j6Zf39UFX09XAF79KI3SsopbFaqIiIgh7J6wFxQUMGvWLAIDA3F3d6d///68++6711U3OzubyZMn4+fnh4eHB+Hh4SQkJFRbNj4+nvDwcDw8PPDz82Py5MlkZ2fblDl58iTjx4+nS5cueHp60rJlS26//XbefPNNysrKbvpcReTa1uw9zlcnLwDw2LAu9G3fsk71vdxc+N2obgCcyL3Euv0Z9R6jiIiIkeyesEdHRxMXF8f8+fPZtm0bAwcOZMKECaxbt67WeiUlJYwaNYqEhARiY2PZsmULAQEBREVFkZiYaFM2MTGRMWPGEBAQwJYtW4iNjSU+Pp5Ro0ZRUlJiLVdYWIi3tzcvvPAC//73v3n33Xf5yU9+wsyZM/ntb397S85fRH5wMvcSSz9KA6CTrwezRne/oeNMCOtIJ18PAP7fznQuFl+utxhFRESM5mLPxrZu3cqOHTtYt24dEyZMACAiIoKMjAxmz57Nww8/jLOzc7V1V65cSUpKCnv37iU8PNxat1+/fsyZM4f9+/dby86ePZvu3buzYcMGXFwsp9i5c2eGDh3KqlWrmD59OgA9e/YkLi7Opp0xY8aQnZ1NXFwcy5Ytw83Nrd6vg4iA2Wzm2c3JFF0uB+Dl6L40d63+/X8tri5OzL6nB0+s+5LcwlL+9t/veOruHvUZroiIiGHs2sO+efNmvLy8iImJsdk+ZcoUTp06ZZN0V1e3R48e1mQdwMXFhYkTJ5KUlERmpmUZ88zMTD777DMmTZpkTdYBhgwZQvfu3dm8efM142zTpg1OTk41/vEgIjdv44FMPvnWMhXjzwd2YEhXv5s63n1929HvynCaFZ8cIzu/+KZjFBERcQR27WFPSUmhV69eNok0QGhoqHX/kCFDaqw7bNiwKtsr6x48eJCgoCBSUlJstl9dds+ePVW2m81mysvLuXjxIh9//DFr1qzhqaeeqhLn1bKzszl79qzNtvR0y0wXBQUF5Ocbv/piYWGhzavYl65/9XIKSvnjBwcBaOPlyhPD2tfL++V3wzsy7R1Lr/2r2w7ywphuugcOoLy83PrqCJ+LTZHeB8bS9TeeI92DgoKCOtexa8Kek5NDly5Vp2vz8fGx7q+tbmW52upWvtZUtro2lixZwjPPPAOAyWTi2WefZdGiRdc6HZYvX87ChQur3ZeUlERWVtY1j2EvSUlJRofQpOn621pzxIn8YssXfGMDi/jif5/U27F7tXLi8AUnNn55mm7m7wlobtmue2CcyiQ9Pz+fXbt2GRxN06b3gbF0/Y3nCPfgxIkTda5j14QdLAnxjeyra92ayla3ffLkyYwePZrc3Fx27tzJq6++Sl5eHm+88Uat8cyYMaPK8J709HTGjRtHWFgYvXr1qrW+PRQWFpKUlERYWBienp5Gh9Pk6PpXtetIDl/+7xAAo3v4Muuh3vV6/KA+hcSsOEAFJvZfCmDR8E66Bwbz9va2vkZERBgcTdOkzyJj6fobz5HuweHDh+tcx64Ju6+vb7U93Lm5uUD1veJ1revr6wtU31ufm5tbbRtt27albdu2ANx99920bt2auXPnMnXqVG6//fYaY/L398ff37/afV5eXtZfUo7A09PToeJpanT9LfKLL/PSx0cB8HZ34aWf9se7hXu9tnGntzfRd7Rn44HvSTiSw+TB7QHdAyNVPg/k7Oyse2AwvQ+MpetvPEe4B15e117J+2p2fei0b9++HD58uMoc58nJyQCEhITUWreyXG11K19rKltbG5XCwsIAOHLkyDXLisj1W7wtlTP5lqlVn7+vN/71nKxX+sPd3XF1sXy8/WXnMczmW9KMiIiIXdg1YR8/fjwFBQVs3LjRZntcXByBgYEMGjSo1rqpqak2M8mUlZWxdu1aBg0aRGBgIABBQUGEhYWxdu1a64NOAPv27SMtLY3o6Ohrxlk5xjI4OLhO5yciNdv3XQ7r9lvG7Q0N9iXmzva3rK2gVs2ZPOQ2AL78Pp+U87UPtxMREXFkdh0SM2bMGCIjI5k+fTr5+fkEBwezfv16tm/fztq1a61fm06bNo24uDiOHj1Kp06dAJg6dSrLli0jJiaGxYsX4+/vz/Lly0lLSyM+Pt6mnSVLlhAZGUlMTAwzZswgOzubuXPnEhISwpQpU6zl5s+fz5kzZ7jrrrsICgriwoULbN++nb///e/ExMQwYMAA+10ckUas+HI5z2yyfOvl3syJl8eHXvOZlZs1Y0RX3k06QX5xGR+ccGJGhbrZRUSkYbL7SqebNm1i0qRJzJs3j6ioKPbv38/69et55JFHrGXKy8spLy/H/KPvsd3c3EhISCAiIoKZM2cyduxYTp8+zbZt2xg+fLhNGyNGjGDr1q2cPn2asWPHMnPmTCIiIkhISLBZCOnOO+/k6NGj/OEPf2D06NFMnDiRAwcO8Nprr11z5VURuX6xCd9y7JxlKq2nInvQ8cqqpLdSKw9XHo+wfEt2psjEv785c8vbFBERuRXsPkuMl5cXsbGxxMbG1lhmzZo1rFmzpsr2gICAKiuT1iQyMpLIyMhay4wdO5axY8de1/FE5MakZObxt/9+B0Bo+5ZMGXqb3dr+1ZDbWL3nGFn5JSz/bwYPD+56w6upioiIGMXuPewi0nSUlVcwd9M3lFeYcXEyseShUFyc7fex497Mmcfvsgyryy4oZdWeY3ZrW0REpL4oYReRW2bFp8dIybQsmvPb4V3p1c7+U2ndH+JPOw/L8Lq3dx8lt7DU7jGIiIjcDCXsInJLHDtXyGs7LFOjdmnjyRMjjZl1ydnJxNiOFQBcLClj2a50Q+IQERG5UUrYRaTemc1mntn0DSVllkR5yUOhuDczbux471ZmBnZsCcA//5fBydxLhsUiIiJSV0rYRaTevfvZSfZ9Z1mFeNLgTgy8reZVjO3BZIJZIzsDUFpewZ8/TjM0HhERkbpQwi4i9epMfjEvbT0MQLuW7syJ6mFwRBZ9A1twX992ALz/1SlSMvMMjkhEROT6KGEXkXpjNpt54f0ULhaXAfDi+BBauDczOKofzL6nBy5OlgWblmxPNTgaERGR66OEXUTqzbaULD4+ZFmg6IF+gYzsGWBwRLZu8/PkF4M6AvDJt+f49NtzBkckIiJybUrYRaReXLhUyrwtBwFo7dGM+WN7GxxR9WaO7IbnlcWTXt52mIoK8zVqiIiIGEsJu4jUixf/c5hzBSUAzBvbG18vN4Mjql6bFm48dlcXAA6eyueDb04ZHJGIiEjtlLCLyE379NtzvPfF9wCM6NGGcf2DDI6odo8N64LflT8oXv0ojZKycoMjEhERqZkSdhG5KZdKy3hm8zcAeLg6s2hcCCaTyeCoaufp5sKTo7sB8P35It7Zd8LgiERERGqmhF1EbspfPj7CydwiAObc04P2rT0Mjuj6/HxgBzr7eQLwxs5vyS++bHBEIiIi1VPCLiI37OuTF1i15xgAd3RsxaTw24wNqA6aOTsx+x7LHPHnL13mr4lHDY5IRESkekrYReSGlJZV8PTGb6gwg6uzE0seCsXZybGHwlxtTEhb+ndoBcDKT49xJr/Y4IhERESqUsIuIjfkr4lHSc26CMDjEcF0C2hhcER1ZzKZmDumJwDFlyt4Pf6IwRGJiIhUpYRdROosPfsib+xMB6BHQAumj+hqcEQ3bnAXX0b29Afg//vsJOnZFw2OSERExJYSdhGpk4oKM3M3JlNaXoHJBIsf6ourS8P+KHk6qidOJqgww5LtaUaHIyIiYqNh/5YVEbtbuz+DzzPOAzB5yG3c3rG1wRHdvB5tW/DQHe0B2HHoDJ8fzzU4IhERkR8oYReR65Z5oYgl21IBCGrVnP+7u4fBEdWfP9zdHbcr3xS8vC0Vs9lscEQiIiIWSthF5LqYzWae35xMYallVdCXo/vi6eZicFT1p13L5kwZ2hmALzLO8/GhMwZHJCIiYqGEXUSuy7+/PsWutLMARN8RxF3d2xgcUf2bPrwrLZs3A+CV7amUlVcYHJGIiIgSdhG5DrmFpSz84BAAvp6uvHBfb4MjujVaejTjiYhgAI6eLeRfn39vcEQiIiJK2EXkOvzxg4PkFpYCsOCBPrT2dDU4oltnUngnglo1B+D1+CNcKi0zOCIREWnqlLCLSK12pWXz/lenABjdy5/7Q9sZHNGt5d7Mmafu7g5A9sUSVn16zOCIRESkqVPCLiI1Kigp47lNyQB4ubnwp3EhmEwmg6O69R7sH0TPtpaVW99O/I6cghKDIxIRkaZMCbuI1OjV7amcyisGYO6YnrRr2dzgiOzD2cnE3DE9AcsfLZWruoqIiBhBCbuIVOuLjFz+sS8DgLDOPvwirKPBEdnX8O5tGNLVF4B39mdwIueSwRGJiEhTpYRdRKooKSvn6Y3JmM3g6uLE4ui+ODk1/qEwP2Yy/dDLfrnczNKP0wyOSEREmiol7CJSxbKd6aRnFwDw5KhudGnjZXBExght38r6kO2/vz5F8vd5BkckIiJNkRJ2EbGRmpXP8t1HAejdzptf39XF4IiMNfueHjRztny7sHj7Ycxms8ERiYhIU6OEXUSsyivMPL0xmbIKM04mWPJQKM2cm/bHRCdfTx4Z1AmAPek5fPLtOYMjEhGRpqZp/yYWERur9xzj65MXAHhsWBf6tm9pcESOYebIYLzcXABYvC2Vigr1souIiP0oYRcRAE7mXuLPHx8BoJOvB7NGdzc4Isfh6+VmHRp06HQ+W77ONDgiERFpSpSwiwhms5lnNiVTdLkcgJej+9Lc1dngqBzLo8M606aFGwBLPzpC8ZVrJSIicqspYRcRNnzxPZ+mW8Zm/3xgB4Z09TM4Isfj4erCrNHdAMi8UMTaK3PUi4iI3GpK2EWauLMXS1j0n8MA+Ldw45l7exkckeN6+M4OdPHzBODNXenkFV02OCIREWkKlLCLNHEL/n3Qmnj+8cEQWjZvZnBEjsvF2Yk5UT0AuHDpMm8nHjU4IhERaQqUsIs0YR8fzOI/yacBGBPSlqiQtgZH5Pju6dOWOzq2AmDVp8c4nVdkcEQiItLY2T1hLygoYNasWQQGBuLu7k7//v159913r6tudnY2kydPxs/PDw8PD8LDw0lISKi2bHx8POHh4Xh4eODn58fkyZPJzs62KfPFF1/w+OOP07dvX1q0aEFAQACjR49m586dN32eIo4uv/gyL2xJAcDb3YWFD/YxOKKGwWQyWYcNlZRV8PqObw2OSEREGju7J+zR0dHExcUxf/58tm3bxsCBA5kwYQLr1q2rtV5JSQmjRo0iISGB2NhYtmzZQkBAAFFRUSQmJtqUTUxMZMyYMQQEBLBlyxZiY2OJj49n1KhRlJSUWMutX7+epKQkpk6dypYtW1ixYgVubm6MGjWKf/zjH7fk/EUcxctbUzmTb3k/PH9fb/xbuBscUcMx8DYfRvcKAOC9L07y7ZmLBkckIiKNmYs9G9u6dSs7duxg3bp1TJgwAYCIiAgyMjKYPXs2Dz/8MM7O1U8lt3LlSlJSUti7dy/h4eHWuv369WPOnDns37/fWnb27Nl0796dDRs24OJiOcXOnTszdOhQVq1axfTp0wGYM2cOS5cutWnn3nvv5Y477uCPf/wjv/zlL+v9Gog4gn3f5bA+6QQAQ4N9ibmzvcERNTxPR/VgZ+oZKsywZHsqK3410OiQRESkkbJrD/vmzZvx8vIiJibGZvuUKVM4deqUTdJdXd0ePXpYk3UAFxcXJk6cSFJSEpmZloVMMjMz+eyzz5g0aZI1WQcYMmQI3bt3Z/PmzdZt/v7+VdpxdnZmwIABnDx58obPU8SRFV8uZ+7GbwBwb+bEy+NDMZlMBkfV8HQLaEHMgA4AxB/OJulYrsERiYhIY2XXHvaUlBR69eplk0gDhIaGWvcPGTKkxrrDhg2rsr2y7sGDBwkKCiIlJcVm+9Vl9+zZU2uMZWVlfPLJJ/Tpc+3xvNnZ2Zw9e9ZmW3p6OmAZq5+fn3/NY9xqhYWFNq9iX454/V/fdYzjOZcAePyuTrRqVuYQP6u3yq28B4+Gt2PLV5kUl1Ww6MMU/vnLfvrjpxrl5eXW18b8s+bIHPGzqCnR9TeeI92DgoKCOnFcBpwAACAASURBVNexa8Kek5NDly5dqmz38fGx7q+tbmW52upWvtZUtrY2ABYsWEB6ejrvv/9+reUAli9fzsKFC6vdl5SURFZW1jWPYS9JSUlGh9CkOcr1P1kAa5KdARMdPM0EFX7Lrl1N46HJW3UPfhLgRHymE99kXiR2YyL9fM23pJ2GrDJJz8/PZ9euXQZH07Q5ymdRU6XrbzxHuAcnTpyocx27JuxArb1P1+qZqkvdmsrWdowVK1bw4osv8tRTT/Hggw/WGgvAjBkzqgzvSU9PZ9y4cYSFhdGrl/EL0BQWFpKUlERYWBienp5Gh9PkONL1L6sw84vVX1JBIS5OJl6bcAfd/Rv/z8Stvgd3Fpfx2VufkVdURsI5Lx4ffwfNnDVj7o95e3tbXyMiIgyOpmlypM+ipkjX33iOdA8OHz5c5zp2Tdh9fX2r7eHOzbWM/ayuV7yudX19fYHqe+tzc3NrbGP16tX85je/4de//jWvvvrqNc7Ewt/fv9px8ABeXl7WX1KOwNPT06HiaWoc4fq/tfsoqWcsXwX+dnhX7gxuZ2g89nar7oG3N8wc2Y1F/zlMRm4R29LymDi4U72305BVTibg7Oxs+PugqXOEz6KmTNffeI5wD7y8vOpcx67dQH379uXw4cOUlZXZbE9OTgYgJCSk1rqV5WqrW/laU9nq2li9ejWPPvoov/rVr3j77bc1BlUanWPnCnk9/ggAXdp48sTIYIMjalwmhXeifevmALwe/y2FJWXXqCEiInL97Jqwjx8/noKCAjZu3GizPS4ujsDAQAYNGlRr3dTUVJuZZMrKyli7di2DBg0iMDAQgKCgIMLCwli7dq31QSeAffv2kZaWRnR0tM1x16xZw6OPPsrEiRNZsWKFknVpdCoqzMzd+A0lZRUALHkoFPdm1U+fKjfGzcWZ/7u7BwDnCkpY+ekxgyMSEZHGxK4J+5gxY4iMjGT69On8/e9/Z9euXfz6179m+/btvPLKK9avTadNm4aLiwsZGRnWulOnTqVPnz7ExMSwbt064uPj+dnPfkZaWhpLliyxaWfJkiWkpqYSExNDfHw869at42c/+xkhISFMmTLFWu69995j2rRp9O/fn9/85jckJSWxb98+638/XmRJpKF697OT7L8y5eCkwZ0YeFvNQ8/kxj3QL5De7Sxfs/418SjnCvT5ISIi9cPuT0Zt2rSJSZMmMW/ePKKioti/fz/r16/nkUcesZYpLy+nvLwcs/mH2Rbc3NxISEggIiKCmTNnMnbsWE6fPs22bdsYPny4TRsjRoxg69atnD59mrFjxzJz5kwiIiJISEjAzc3NWu4///kPFRUVHDhwgKFDhxIeHm7z3+nTp2/9BRG5hbLyinl5q+XhlnYt3ZkT1cPgiBovJycTc8f0BKCwtJw3EprG7DsiInLr2X2WGC8vL2JjY4mNja2xzJo1a1izZk2V7QEBAcTFxV1XO5GRkURGRtZapqZ2RBoDs9nMC1tSuHhlPPWL40No4d7M4Kgat7u6t+EnwX58mn6Od/afYOpPOtPJVzNCiIjIzdHcYyKN1LaULHYcOgNYhmuM7BlgcERNQ2Uve1mFmVc/SjM4GhERaQyUsIs0QhculTJvy0EAWns0Y/7Y3gZH1HSEBLXkwf6Wh+A//OY0X5+8YHBEIiLS0ClhF2mEXvzPYetDj/PG9sbXy+0aNaQ+/d/dPWjmbJlxavG2VJvncUREROpKCbtII/Ppt+d474vvARjRow3j+gcZHFHT08HHw7p40v++y2H3kbMGRyQiIg2ZEnaRRuRSaRnPbP4GAA9XZxaNC9HaAgaZObIbLdwsz/Uv2ZZKeYV62UVE5MYoYRdpRP7y8RFO5hYBMOeeHrRv7WFwRE2Xj6crvx3RFYDUrIu8/2WmwRGJiEhDpYRdpJH4+uQFVu2xrLB5R8dWTAq/zdiAhClDb8O/heX5gb/sOELx5fJr1BAREalKCbtII1BaVsHTG7+hwgyuzk4seSgUZycNhTGah6sLv4/sDkDmhSL+8b/jhsYjIiINkxJ2kUbgr4lHSc26CMDjEcF0C2hhcERSKWZAe7q2sSyetGzXUfIuXTY4IhERaWiUsIs0cOnZF3ljZzoAPQJaMP3KuGlxDC7OTjwdZVlMKa/oMssT0w2OSEREGhol7CINWEWFmbkbkyktr8BkgsUP9cXVRW9rRxPZO4ABnVoDsHrPcU5dKDI4IhERaUj0m12kAVu7P4PPM84DMGVIZ27v2NrgiKQ6JpOJZ++19LKXllXwlx1HDI5IREQaEiXsIg1U5oUilmxLBaB96+b83z3dDY5IajOgkw939w4AYOOB70nNyjc4IhERaSiUsIs0QGazmec3J1NYapkm8KXxffFwdTE4KrmWOVE9cTKB2QyvbE8zOhwREWkglLCLNED//voUu9Isy90/dEd77urexuCI5HoE+3vx8MAOAOxMzWbfdzkGRyQiIg2BEnaRBia3sJSFHxwCwM/LlRfu72VwRFIXs0Z3x72Z5aP35W2pmM1mgyMSERFHp4RdpIH54wcHyS0sBWDBA31o5eFqcERSFwHe7jz6ky6AZXXabSlZBkckIiKOTgm7SAOyKy2b9786BcDoXgHc17edwRHJjfjN8C74eFr+0Hr1ozQul1cYHJGIiDgyJewiDURBSRnPbUoGoIWbC4vGhWAymQyOSm5EC/dmzBwZDMCxc4W8m3TC4IhERMSRKWEXaSBe3Z7KqbxiAObe25O2Ld0Njkhuxi8GdaSDT3MAYhO+paCkzOCIRETEUSlhF2kAvsjI5R/7MgAI6+zDhIEdDY5IbpabizP/d3cPAM4VlLLik+8MjkhERByVEnYRB1dSVs7TG5Mxm8HVxYnF0X1xctJQmMZgbGggfYNaAvC3/37H2YslBkckIiKOSAm7iINbtjOd9OwCAGaN7kaXNl4GRyT1xcnJxNwxPQG4VFrO/0v41uCIRETEESlhF3FgqVn5LN99FIDe7bx5bFgXgyOS+jY02I9h3fwAWJ90gmPnCg2OSEREHI0SdhEHVV5h5umNyZRVmHF2MvHKT0Np5qy3bGM0d0xPTCYoqzCz9KM0o8MREREHo9/+Ig5q9Z5jfH3yAgCPDutMyJWxztL49Alsybj+QQD8J/k0X1257yIiIqCEXcQhncy9xJ8/PgLAbb4e/H50d4MjklvtD5Hdcb3yDcrLWw9jNpsNjkhERByFEnYRB2M2m3lmUzJFl8sBeDk6FPdmzgZHJbdaBx8PJoV3AmD/sVx2pWUbHJGIiDgKJewiDmbDF9/zafo5ACaEdSC8q6/BEYm9PBERTAt3FwCWbEujvEK97CIiooRdxKGcvVjCov8cBsC/hRtzx/QyOCKxp9aerkwf0RWAtDMX2XTge4MjEhERR6CEXcSBLPj3QfKKLgPwp3EhtGzezOCIxN6mDu1MW293AP6y4wjFV4ZGiYhI06WEXcRBfHwwi/8knwbg3r5tuadPW4MjEiO4N3Pm95HdADidV8yavceNDUhERAynhF3EAeQXX+aFLSkAtGzejAUP9DE4IjHSQ3e0p5u/ZUXb5bvSuXCp1OCIRETESErYRRzAy1tTOZNfAsBz9/XCv4W7wRGJkVycnXg6qicA+cVl1tVuRUSkaVLCLmKwfd/lsD7pBAA/CfYjZkB7gyMSRzCqlz9ht/kAsGbvcTIvFBkckYiIGEUJu4iBii+XM3fjNwA0b+bMS+P7YjKZDI5KHIHJZOLpMZZe9tKyCv78cZrBEYmIiFGUsIsY6PX4bzmecwmAp+7uTkdfD4MjEkcyoFNroq48fLz5y0wOnco3OCIRETGCEnYRg6Rk5vH3T74DoF/7lkwZ2tngiMQRzY7qgbOTCbMZXvko1ehwRETEAErYRQxQVl7B0xu/obzCjIuTicUPheLspKEwUlXXNl78fGAHAHannWXv0XMGRyQiIvZm94S9oKCAWbNmERgYiLu7O/379+fdd9+9rrrZ2dlMnjwZPz8/PDw8CA8PJyEhodqy8fHxhIeH4+HhgZ+fH5MnTyY7O7tKueeff57777+foKAgTCYTkydPvpnTE7kuf//kGAevDG+YPqIrvdp5GxyROLInR3WjeTNnABZvS6WiwmxwRCIiYk92T9ijo6OJi4tj/vz5bNu2jYEDBzJhwgTWrVtXa72SkhJGjRpFQkICsbGxbNmyhYCAAKKiokhMTLQpm5iYyJgxYwgICGDLli3ExsYSHx/PqFGjKCkpsSn72muvkZOTwwMPPICrq2u9n6/I1Y6dK+T1+CMAdG3jyRMjgw2OSBydv7c7jw2zDJn65vs86wJbIiLSNLjYs7GtW7eyY8cO1q1bx4QJEwCIiIggIyOD2bNn8/DDD+Ps7Fxt3ZUrV5KSksLevXsJDw+31u3Xrx9z5sxh//791rKzZ8+me/fubNiwARcXyyl27tyZoUOHsmrVKqZPn24te/HiRZycLH+3/POf/7wl5y1SqaLCzNyN31BSVoHJBEseCsXNpfqfeZEf+/Xwrryz/wQ5haUs/TiNe/q0xdVFoxpFRJoCu37ab968GS8vL2JiYmy2T5kyhVOnTtkk3dXV7dGjhzVZB3BxcWHixIkkJSWRmZkJQGZmJp999hmTJk2yJusAQ4YMoXv37mzevNnmuJXJuog9vPvZSfYfywVg0uBO3Hllnm2Ra/Fyc+F3o7oBkJFzyTp3v4iINH527WFPSUmhV69eNok0QGhoqHX/kCFDaqw7bNiwKtsr6x48eJCgoCBSUlJstl9dds+ePTd1Dj+WnZ3N2bNnbbalp6cDlrH6+fnGT8FWWFho8yr29ePrf+ZiCS9tPQRAW283pg8JdIifkcauMb0H7u/VihWfuHPyfDGvxx8hsps3Xm52/Ri/IeXl5dZX/cwbozG9DxoiXX/jOdI9KCgoqHMdu37S5+Tk0KVLlyrbfXx8rPtrq1tZrra6la81la2tjbpavnw5CxcurHZfUlISWVlZ9dbWzUpKSjI6hCZt//4kVqY5UVBi+UbngcBLJO39xOCompbG8h4Y6Wci7rwz5y9dZuG7e7i3Y4XRIV1TZZKen5/Prl27DI6maWss74OGStffeI5wD06cqPs3pHbvmqltFcdrrfBYl7o1la3PVSRnzJhRZXhPeno648aNIywsjF69etVbWzeqsLCQpKQkwsLC8PT0NDqcJqfy+hf4dCP5/DEA7u3Thice7GlwZE1HY3sPDDeb+XzNVxw8XUBitgtPPzQQPy/HfmDe29vb+hoREWFwNE1TY3sfNDS6/sZzpHtw+PDhOtexa8Lu6+tbbQ93bq5lTG91veJ1revr6wtU31ufm5tbaxt15e/vj7+/f7X7vLy8rL+kHIGnp6dDxdOUFF6Gv+z+HoDWHs340/h+eHu5GRxV09OY3gPP3d+HX/x9P8WXK1i5/zQvju9rdEi1qpxMwNnZudHcg4aqMb0PGiJdf+M5wj3w8vKqcx27PnHZt29fDh8+TFlZmc325ORkAEJCQmqtW1mutrqVrzWVra0NkVvh/Qwnci9dBmD+2D74KlmXmzSkqx8jerQBLA8yHz1b9/GQIiLScNg1YR8/fjwFBQVs3LjRZntcXByBgYEMGjSo1rqpqak2M8mUlZWxdu1aBg0aRGBgIABBQUGEhYWxdu1a64NOAPv27SMtLY3o6Oh6PiuRmv3v2HmSzlreZiN6tOHB/oEGRySNxdNRPTGZoLzCzKvb04wOR0REbiG7DokZM2YMkZGRTJ8+nfz8fIKDg1m/fj3bt29n7dq11q9Np02bRlxcHEePHqVTp04ATJ06lWXLlhETE8PixYvx9/dn+fLlpKWlER8fb9POkiVLiIyMJCYmhhkzZpCdnc3cuXMJCQlhypQpNmUTExOtM72Ul5eTkZHBhg0bABg+fDht2rS51ZdFGqlLpWUs3PotAB6uzrw4vm+9PkMhTVuvdt6Mvz2ITQcy2X4wiwMnznNHx9ZGhyUiIreA3Sch37RpE5MmTWLevHlERUWxf/9+1q9fzyOPPGItU15eTnl5OWbzD8tvu7m5kZCQQEREBDNnzmTs2LGcPn2abdu2MXz4cJs2RowYwdatWzl9+jRjx45l5syZREREkJCQgJub7XCE+fPnExMTQ0xMDMXFxezevdv674MHD97aiyGN2p8/PsKpPMvKuk+OuI2gVs0Njkgam6fu7mFdPGnx1lSbz0wREWk87D5LjJeXF7GxscTGxtZYZs2aNaxZs6bK9oCAAOLi4q6rncjISCIjI69Zbvfu3dd1PJG6+OrkBVbvscwK07mFmYcHtDM4ImmMglo1Z/KQ2/jbf78j6XguCYezGd07wOiwRESknmmZT5F6VlpWwdMbvqHCDM2cTfy8SzlOGgojt8iMEV3xdrf0vSzZnkpZuePPyy4iInWjhF2knr2deJS0MxcB+PXQjrT1MDggadRaebgyIyIYgG+zC9h0INPgiEREpL4pYRepR+nZF3lzZzoAPQJaMDW8vcERSVMwechttGvpDsBfdhyhqLT8GjVERKQhUcIuUk8qKsw8vTGZ0vIKnEyw5KehNHPWW0xuPfdmzvwhsjsAWfnFrN57zOCIRESkPimbEKkn/9yXwRcZ5wGYMrQz/Tu0MjgiaUqi72hPj4AWALy1+yjnC0urLbdz506mTp1Kz5498fT0JCgoiAcffJAvvviiStkDBw4wevRovLy8aNWqFdHR0Xz33XdVyr3++utER0fTuXNnTCYTI0aMqLbtkpISZs2axfDhw2nVqhUmk6naCQZERMSWEnaRepB5oYhXtqcC0MGnOU/d3d3giKSpcXYy8fSYHgBcLC5j2a70asu99dZbHD9+nCeffJKtW7cSGxtLdnY2gwcPZufOndZyqampjBgxgtLSUv71r3+xatUqjhw5wrBhw6xrV1R6++23ycjIYOTIkbWuXVFUVMQ777yDq6sr9957bz2ctYhI02D3aR1FGhuz2cxzm5MpvDJu+OXxoXi46q0l9hfRw59BnX3YfyyXf/wvg18NuY0OPrZPPS9btgx/f3+bbVFRUQQHB/PSSy8xcuRIAObNm4ebmxsffvgh3t7eAAwYMIBu3bqxdOlSlixZYq1/6NAhnJws/T8hISE1xteyZUuSk5MB+Pzzz1m/fv3Nn7SISBOgHnaRm7Tlq1PsTrP0OP50QHt+0s3P4IikqTKZTDxzby8ASssr+MuOI1XKXJ2sg2V9jN69e3Py5EkAysrK+PDDD3nooYesyTpAp06diIiIYPPmzTb1K5P164lPRETqTgm7yE3IKShh4QeWFXH9vNx4/r5eBkckTV3/Dq24t29bAN7/KpODp/KuWScvL48DBw7Qp08fAI4ePUpRURGhoaFVyoaGhpKenk5xcXH9Bi4iIjVSwi5yE/744SHOX7oMwMIH+tDKw9XgiERg9j09cXEyYTbDku1p1yz/+OOPU1hYyHPPPQdATk4OAD4+PlXK+vj4YDabOX/+fP0GLSIiNVLCLnKDdqaeYctXpwCI7B1g7dUUMVpnP08mhHUE4L9HzrIn/VyNZV944QXeeecdXnvtNQYMGGCzr7YhLBreIiJiP0rYRW5AQUkZz29OAaCFmwt/ejBECYw4lN+N6oaHqzMAL287TEWFuUqZhQsXsmjRIl588UWeeOIJ63ZfX1/gh572H8vNzcVkMtGqlaYtFRGxFyXsIjfgle2pnMqzjOGde29P2l5ZZVLEUbRp4cZjw7oAkJKZzwffnLLZv3DhQhYsWMCCBQt49tlnbfZ17dqV5s2bW2d0+bHk5GSCg4Nxd9fPvIiIvShhF6mjz4/n8s99GQCEdfZhwsCOBkckUr3H7uqCn5fluYpnNiVz92uJzFz/JTNnP8+CBQt4/vnnmT9/fpV6Li4ujB07lk2bNnHx4kXr9hMnTrBr1y6io6Ptdg4iIqJ52EXqpPhyOU9v/AazGVxdnFgc3RcnJw2FEcfk5ebCz+7swPLdR7lUWs6RMwV8/sE/OL9rFf3Ch3P70JEkfrIHt2bO1jqDBw8GLD3wAwcO5P7772fu3LkUFxczb948/Pz8eOqpp2za+fzzzzl+/DgA+fn5mM1mNmzYAMDAgQNtylZur1wx9fPPP8fLywuAn/70p/V/EUREGgEl7CJ1sGxXOkfPFgIwa3Q3urTxMjgikdpl5F6y+fel9CQAvv5fIg+NGVml/Oz3vqKttzttW3rw6pqNxL3+Ej/96U9xcXFh5MiRLF26tMpqpm+++SZxcXE222JiYgBYvXp1tdsrLVu2jGXLlgGWRchERKQqJewi1+nw6Xze2n0UgN7tvK3jg0Uc2dHsApt/t/3F4lrL/+vz7203DJ1Nm6GWb5TOebvxzI5sApLyaevtRtuWzWnr7c7MhX9h0WvLCfB2p5lz1ZGWK1eutP6/knIRkbpTwi5yHcorzMzd+A1lFWacnUy88tPQahMTEUfTLaAFqVkXq2wf3MWXnw5oT1ZeEVn5xWTllZCVX0RWXgk5hSVcnVeXllVwMreIk7lFNbZlMoGvpxttW7rR1rv5lVd3zhWUAlB0uZyCkjK83PSrR0SkLvSpKXIdVu85xtffW1aMfHRYZ0KCWhockcj1mT68KzsOZVF8ucK6zb2ZE/Pu703vQO9q61wuryD7Yoklmc8ruZLQF5GVX8KZvGJO5xdxJq+E0vIKm3pmM5wrKOFcQQkpmfnW7Vk5lmE5KacuEjL/I7zcXAjwdqNdy+YEeLtbE/vKHvuAlm74ebrp+RARkSuUsItcw4mcSyz92LJa5G2+Hvx+dHeDIxK5fr0Dvdk0fShvJR7l2zMX6RbQgunDu9aYrAM0c3YiqFVzglo1r7GM2Wzm/KXLnM4r4oy1h/6qxD6viPzisip1C0rKKDhbZn0epPoYTPi3cK+a2F9J6tt6u+Pv7Yb7jx6YFRFprJSwi9TCbDbz7OZka+/ky9GhShCkwekd6M0bE26v12OaTCZ8PF3x8XSlT2DN3zhdKi1j+O4X+fwkdPHzYGZUzx+G4eRbevHPXizh6nWdLpebybxQROaFIuBCjcf38XS1JPM/GlN/dWLv3dxFC5vVs507d7J27Vr27t3LyZMnadWqFXfeeSfz5s2rsmLugQMHmDNnDvv27bN5eLlLF9vngF5//XX++9//8uWXX3L8+HGGDx/O7t27q7S9adMm3nvvPT777DMyMzMJCAhg6NChLFiwgG7dut3K0xYxjBJ2kVq898X3fHplWfcJYR0I7+prcEQiDYuHq4v1j1xfT1emj+hapUxZeQXnCkp/6KHP+yGZz8ov5kx+CafzimyG9VTKLSwlt7CUw6drjqF5M2fatryqt97bjbYtfxiG06aFG84agnPd3nrrLXJycnjyySfp3bs3Z8+e5c9//jODBw/mo48+YuRIywxEqampjBgxgv79+/Ovf/3LOj3osGHD+Oqrr2xmHHr77bfx9PRk5MiRfPDBBzW2vWTJEtq2bctzzz1Hly5dOHnyJC+99BJ33HEH+/bto0+fPrf8/EXsTQm7SA2yLxaz6MNDAPi3cGPumF4GRyTSOLk4O11Jnt2hQ6tqy5jNZvKLysjKL75qGM4PCf6Z/GJyC0ur1C26XM6xc4UcO1fzEBwnE5YhOC0tybzt+Prmlvi83Wnuqm/YwDIdp7+/v822qKgogoODeemll6wJ+7x583Bzc+PDDz/E29syDGvAgAF069aNpUuXsmTJEmv9Q4cO4eRkeZg/JCSkxrY/+OCDKm2PHDmS2267jddee40VK1bUyzmKOBIl7CI1WPDvg9bxt38aF0LL5s0Mjkik6TKZTLT0aEZLj2b0aNuixnLFl8vJzi+pMbE/cyWxL7tqDE6FmSvDdIr5upY4WjZvduXB2GqG4VxJ7Ft7NGv0Q3CuTpgBvLy86N27NydPngSgrKyMDz/8kF/+8pfWZB2gU6dOREREsHnzZpuEvTJZv5G2AwMDad++vbVtkcZGCbtINT46mMXW5CwA7u3blnv6tDU4IhG5Hu7NnOno60FHX48ay1RUmDlXWMIZmwdlr+qxzyumsLS8St28osvkFV0m7UzVqTIrubo4WcfPB7R0p11L9yvDcNyt3yT4t3BrdFPD5uXlceDAAWvv+tGjRykqKiI0NLRK2dDQUHbs2EFxcTHu7u433fZ3331HRkYG48aNu+ljiTgiJewiV8kruswL76cAlt60BQ9oPKRIY+LkZJmBxr+FO32p+YHZi8WXrT301t76/OIrQ3CKa52z/kTuJU5ctcrsj1XOWW9N5lv+eHz9D4l9Q5qz/vHHH6ewsJDnnnsOgJycHAB8fHyqlPXx8bHMNHT+PO3atbupdsvKypg2bRpeXl78/ve/v6ljiTiqhvNJIGIni7cdJvtiCQDP3dcL/xY33/sjIg1PC/dmtHBvRrB/zUNwSssqyL5YXE1i/6OHZq8xZ31yZl6Nx/dyc7GOnw/wvtJbf+XflYm9r6er4XPWv/DCC7zzzju88cYbVWaJqW140M0OHTKbzUybNo1PPvmEjRs30qFDh5s6noijUsIu8iP/O5rD+iTLGMifBPsRM6C9wRGJiCNzdXGifWsP2reueQiO2Wwmt7D0yow3V4beXDW1ZVZecY1z1qdnF5CeXVDj8SvnrK8psW/X0p3mVJ1hp74sXLiQRYsW8eKLL/LEE09Yt/v6WmbVquxp/7Hc3FxMJhOtWlX/kPH1MJvNPProo6xdu5a4uDgefPDBGz6WiKNTwi5yRfHlcp7Z9A1gmQbupfF9G/2DYyJy65lMJny93PD1crvmnPWVw23O5BdzOq+YM5XDb657zvqaebo40/7oAYJ8PK1Db2x67Fu64+1e85z1h07lV1mA672/v8aCBQtYsGABzz77rE35rl270rx5c5KTk6scKzk5meDg4Bsev16ZrK9evZqVK1cyceLEGzqOSEOhhF3kitfij3D8yhLqT93dvdaH1kRE6puHqwtd2njRnQhhugAAIABJREFUpY1XjWUq56z/YQacYk7n/yixv/Ja3Zz1hWUm0rILScuueXrLyjnrKxP4yt76y+UVvLI9zTq0JzXrIuv/+hdyEtfy/PPPM3/+/CrHcnFxYezYsWzatIlXXnmFFi0sQ4tOnDjBrl27bni8udls5rHHHmP16tX89a9/ZcqUKTd0HJGGRAm7CJCSmceKT44B0K99S6YM7WxwRCIiVdnMWV+DyjnrT1unsiwmIzuPL9OO49LCl3OXysnKK+L8pctV6l7PnPUA+UmbOJ+4lo79hnDfffexb98+m/2DBw8GLMNlBg4cyP3338/cuXOtCyf5+fnx1FNP2dT5/PPPOX78uOX4+fmYzWY2bNgAwMCBA+nUqRMAv/v/2bv3sKqq/I/j7wMoCIgGCAqVKYqogDjkBS8pGI3XUorK0katqdAsG8dLWailjZozSWY2UxqMpk7jJednagUiU5phWQpeULznDQOVi4IC5/fHyTOeQMAb5wif1/P4nMd9vmvv796bA18Wa6/14ossWLCAESNGEBQUZHFsR0dH2re/uav6itgCFexS610qKWX88h2UlBpxsDMw4+FgrXgoIretK+esD2hsmv88NzeX5OIDhIcHmudEvzxn/QnzirKmYThbD+WQfiy3wmOcz0wF4Mj2zYSFhZV53/jr1DkBAQFs3LiRCRMm8Mgjj+Dg4EBERASzZ8+2WOUU4L333iMhIcFiW3R0NAAff/wxw4YNAzCvgrpw4UIWLlxoEd+0aVNz0S9Sk6hgl1rvw68PsOuE6YdTTE8/Wjdxq6SFiMjt7/Kc9fb2Bo6euUDGyXy+3f8Lx88VVtq28RMzABjQzoe5gyvu0Q4NDSUxMbHSfcbHxxMfH19pnApyqY1UsEutduB0PnMS9wHg18iFFyJaWDkjEamJNmzYwOLFi9m8eTNHjx6lYcOG3HvvvcTGxpaZBnHbtm2MHz+eLVu2WPRIN2/e3CJuzpw5/Pe//+XHH3/k0KFD9OjRg40bN5Y5dmJiItOnT2f79u0UFBRQ360BPs1a0iryCU41aHPV+eIb1KtD5+budPHzxMvNkZf/9ZPF2HinOnbE9PC78YsjIpVSwS61VmmpkYkr07hYXIrBADMfDsbRwd7aaYlIDTR//nyys7N56aWXaNOmDadPn+avf/0rnTt35osvvjCvDrpnzx569uxJSEgIn376qXnMd/fu3fnpp58shpF88MEHuLi4EBERYR4mUp5Dx07i7H0Pbfp3IN+5CcezfmHfj+tIe+sFPPqPxbVtOAD1HR3o2MydMD8Pwvw8aN3YzWJ+96buLmVmiWnjo79IilQHFexSay3deoTUgzkADO3clHvvKbsan4jIzTBv3jy8vLwstvXu3ZsWLVrw1ltvmQv22NhYHB0dWbNmjXmseWhoKC1btmT27NnMnDnT3H7Xrl3Y2dkBEBgYaN5+7vwlthzM5tv92Ww5kM2ek3fAPY+Y33du6E89v44c//vT2GckMWFsDF38PGjr44aDvd1Vz6GNj1ulw19E5NZQwS610slzhcxYuwcAnwZOjO8dYOWMRKQm+22xDuDq6kqbNm04etS0WFtxcTFr1qzhqaeeMhfrYHqQMjw8nFWrVlkU7JeL9bzCSxQUFVOQfZ7+c79m5/FcjL+Zqx2gjsFI+7sb0t3fmzA/D/6wrjHeXncQ01PDWkRsnQp2qXWMRiOvfZZOXpFpVcHpg4JwddRHQUSq17lz59i2bZu5d33//v1cuHCB4ODgMrHBwcF89dVXFBYWUmrnwPeHzvDtAVMvetqxcxw7ewG7enUwXjG7Sx17A+3vuoPOfh60a+xE9t4fuD+8DYWFhfz973Hs27uXWVf8AiAituvqf/u6RfLz8xkzZgw+Pj44OTkREhLCsmXLqtQ2KyuLYcOG4enpibOzM2FhYSQlJZUbm5iYSFhYGM7Oznh6ejJs2DCysrLKxF26dImpU6dyzz334OjoSEBAAHPnzr2hcxTb9nnaCRJ3nwLgoRAfwgPK9nyJiNxqo0aNoqCggEmTJgGQnZ0NgLu75fC8wksl5BkdMRqNPBL3Je2mfslTC1OZv3E/Px09S8mvS58aDAZC7mrIyJ5+LHq6I9snP8Cnz4fxp0h/OjRtyIzpb+Lh4YGvry9z5szhX//6F/369avekxaR61Lt3YpRUVFs3bqVGTNm4O/vz5IlSxg8eDClpaU88cQTV21XVFREr169OHv2LHFxcXh5eTFv3jx69+5NYmIiPXr0MMempKTQp08f+vXrx+rVq8nKymLChAn06tWL77//HkdHR3PsyJEjWbRoEW+++SYdOnTgiy++4KWXXiIvL6/MMsty+ztTcJEp/9kJwB3OdYjt38bKGYlIbfT666/zySefMHfu3DKzxJSUGvn+UA6b95t60H84cobTW03DZrYfzcXe9Q4ADAZo6+NGFz9PPlxRjzub3MFno7pe9Zh//OMfCQgIIC8vj8WLF/PYY4+RkJDA4MGDb92JishNUa0F+9q1a/nqq6/MRTpAeHg4hw8fZty4cTz22GPY25c/S8eCBQtIT09n8+b/LdIQHh5Ou3btGD9+PN999505dty4cfj7+7N8+XIcHEyn2KxZM7p27crChQuJiYkBYOfOnSxYsIDp06czbtw4AHr27El2djbTpk3j+eefL9PTIbe3aZ/v5pf8iwBMHtAWD1fHSlqIiNxcU6dOZdq0aUyfPp0XXniB4pJS0o/n8mWmaXXRsYs24bTDcvaV0sJ8wEBAU2+6BfgQ1tyDTs08aOBcB4Al4x0qXfDNx8eH0NBQ3NzcePDBB+nTpw+jRo3iscceM4+HFxHbVK2f0FWrVuHq6mpeueyy4cOHc/z4cYuiu7y2rVq1slhRzcHBgSFDhpCamsqxY8cAOHbsGFu3bmXo0KHmYh2gS5cu+Pv7s2rVKvO2zz77DKPRyPDhw8vkc+HCBdavX39D5yu25b97T7Ni288A9GzViIdCfKyckYjUNlOnTmXKlCmM/NNEvLo/zoj4rbR/4ysGztvEx+kXMDg4UnDygDner5ELQzrfTQuHHJr7+fHVuEgmD2jLA20bm4v169WxY0fOnDnD6dOnb/S0ROQWq9Ye9vT0dFq3bm1RSAPmB2zS09Pp0qXLVdt27969zPbLbXfu3Imvry/p6ekW238bu2nTJot9NmrUiMaNG181H6kZCoqKeXVVGgAude2ZPigIg6Hi3igRkRux63gu81P2s/dUHk3cnDiWvJjExXPxuu8JPq/Tjc8/320Rb7Czx7NNGAUHv2PGgHeICGqKl5sTR44c4e3vN/Pyyy/ftNyMRiMpKSk0bNgQDw+Pm7ZfEbk1qrVgz87OLrNSG/zvAZvLD9xcrW15w1N+2/ZqD+1c3nblMa62TxcXF+rWrVthPmB6CPa3PROZmZkADB06FBcXlwrbV4eSkhJyc3Nxc3O76nCj2uBIzgVO5RUBcLd7PR5Prp6hMLr+1qd7YH07duwwv5bX8VITnb9Ywu6T+ZT+Or9ice4vlJw7icHJlTN7tnBmzxbANJOLS10HPO5ogJuTA8UOhWzPP8dzfTty5513UlpaypEjRwDYuHGjxfXLy8ujqMj0fe3gwYMcPHiQ1q1bA6YpI52cnADTfO316tXDzs6O+vXrU1JSwqlTpzh79ix+fn6Eh4dX23WprfR9yPps6R4UFBRcc5tqf+i0ol7Nyno8r6Xt1WKrGleVfN5//32mTp1a7ns//vhjhW3FevYdhX3WTkKkFsrNzeWbb76xdhpWZSzM51Jhvvn/l4DzwOnDlnG5ubns2rXLYltFw0Yv27NnzzXls3//fvbv339NbUSk+lVrwe7h4VFur3VOjmm1yYoe8Kxq28t/2rta7JXH8PDw4KeffioTV1BQwMWLFyt94HTkyJFlxuNnZmYycOBA2rdvrx52G1BqNLLrRD4XLpVgMBho28SVenWq7zrU9utvC3QPrG/Hjh3me1DecMWaKP14HhculZT7npuTAz4NnKjvVH0/gvU5sC5df+uzpXtQUFBwzR271VqwBwUFsXTpUoqLiy3GsaelmcYWX7m0cnltL8dd6bdtL7+mpaXRt2/fMrFXHiMoKIhly5Zx8uRJi3HsVckHTCvXlbd6HcCiRYto27Zthe2rQ25uLsnJyYSHh1usnFdbxCXu453EvTQA/hTpz4u9Wlbr8Wv79bcFugfW1717d7755huCg4P5+uuvrZ1OtRi99Ef+b/vxq75/Fmh5zx28ENGS+1p63vJnavQ5sC5df+uzpXuwc+fOSmvM36rWWWIGDRpEfn4+K1assNiekJCAj48PnTp1qrDtnj17LP4kWFxczOLFi+nUqRM+PqYZP3x9fenYsSOLFy+mpOR/vRtbtmwhIyODqKgo87aHHnoIg8FAQkKCxbHi4+OpV68evXv3vqHzFevadyqP95JNg19aedfn+R5afltEqkdMDz+c6lj+iHV0sOPBdj44Opi2bz10hj8sTOXB9zbxxc6TlP66AJKIyG9Vaw97nz59iIyMJCYmhtzcXFq0aMHSpUtZv349ixcvNv+J4umnnyYhIYH9+/fTtGlTAEaMGMG8efOIjo5mxowZeHl58f7775ORkUFiYqLFcWbOnElkZCTR0dGMHDmSrKwsJk6cSGBgoMUUjm3btuXpp59m8uTJ2Nvb06FDB7788kv+8Y9/MG3aNM3BfhsrKTUyYcUOLpUYsTPAzEeCqeugeYZFpHq08XFjZUxX5qfsZ9+pPFp61yemhx9tfNw4nVfER98cYPG3hym4WELasXM8t+gHWnnXZ2S4H/2DfSqdU11Eapdqf+h05cqVTJo0idjYWHJycggICGDp0qU8/vjj5piSkhJKSkowGv/X2+Do6EhSUhLjx49n9OjRnD9/npCQENatW2exyimYFj9au3YtsbGxDBgwAGdnZ/r378/bb79tscopmB4c9fX1Ze7cuZw8eZJ77rmHuLg4Ro8efWsvhNxSi749xLYjZwEY3rUZIXc1tG5CIlLrtPFxY+7g9mW2N6rvyCt9WhPTw4+PNx3i400HyS0sJuNUHi8t+4k5ifuI6enHoPa+1LFXR4OIWKFgd3V1JS4ujri4uKvGxMfHEx8fX2a7t7d3meErVxMZGUlkZGSlcXXq1GHKlClMmTKlSvsV2/fzmfPM+iIDgLvc6zH2AX8rZyQiUlZD57q8HOnPM92bsXjLET76+gDZBRc5+EsB45fvIC5xH8/3aE70vXfhVI0Py4uI7dGv7lKjGI1GJq1K5/xF0/MLfxkUjHPdav+9VESkyuo71SGmpx/fTIggtn8bGruZ5k8/dvYCr6/eSfdZyXz43wMUFBVbOVMRsRYV7FKjfPbTMVL2mhazeiT0Trq19LRyRiIiVVOvrj0jujUjZXxP3hoUxF3u9QA4nVfE9LW76TZzA3OT9nHuwiUrZyoi1U0Fu9QY2flFvPF/poVGPF0dea1faytnJCJy7Rwd7Hmi090kj+3J3x5th18j05oeZ85f4q9f7aXbjA28/cUesvOLrJypiFQXFexSY0z9v12cOW/qeZr6YFsaOte1ckYiItfPwd6OqN/dyZcv9+D9J39H6yamuaPzioqZl7yfbjOTeXPNLk7lFt70Y2/YsIERI0YQEBCAi4sLvr6+PPTQQ/zwww9lYrdt28b999+Pq6srDRs2JCoqigMHDpSJmzNnDlFRUTRr1gyDwUDPnj2rlMtrr72GwWC45nmrRWoSFexSI2zYc4r//LpISWQbb/oGNa6khYjI7cHezkDfoCasfbEbC/5wr3nWqwuXSljwzUG6z0zmtc/SOJpz/qYdc/78+Rw6dIiXXnqJtWvXEhcXR1ZWFp07d2bDhg3muD179tCzZ08uXrzIp59+ysKFC9m7dy/du3fn9OnTFvv84IMPOHz4MBERETRq1KhKefz000/Mnj0bb2/vm3ZuIrcjPY0nt728wktMWpUOQH1HB958KPCWrxooIlLdDAYDvVp7ExHgxeb92by3IZNvD2RzsaSUxVuOsCz1KAPb+zKypx/NG7ne0LHmzZtXZiXv3r1706JFC9566y0iIiIAiI2NxdHRkTVr1phXjwwNDaVly5bMnj2bmTNnmtvv2rULOztTP2FVesuLi4sZPnw4zz33HNu3b+eXX365oXMSuZ2ph11ue7PWZ3DinOlPwq/0bU3jBk5WzkhE5NYxGAx0beHJ0mc7s/z5MHq2MvVWF5caWf7Dz/T6WwovLNnG7hO5132M3xbrYJqWuU2bNhw9etR0vOJi1qxZw8MPP2yx1HvTpk0JDw9n1apVFu0vF+tVNWPGDHJycpg+ffp1nIFIzaKCXW5rWw/lsGjLYQA6NXPn8Q53WTkjEZHqc+897sQP78ia0d3o3dY0FNBohDU7TtAn7mueSfien46evSnHOnfuHNu2baNt27YA7N+/nwsXLhAcHFwmNjg4mMzMTAoLr298/a5du5g2bRrz58/H1fXG/logUhNoSIzctgovlTBxxQ4AHB3smPFwMHZazltEaqFA3wZ8MDSUvafyeD85k/9sP06pERJ3nyJx9ynCmjXkXmcIv4FjjBo1ioKCAiZNmgRAdnY2AO7u7mVi3d3dMRqNnDlzhiZNmlzTcUpLSxkxYgRRUVH07dv3BjIWqTnUwy63rXnJmew/XQDAmPv9aebpYuWMRESsy9+7PnMeb8+GsT15vMNd1LE3dWJ8e/Asc3c6MGzRdlL2nsZoNF7Tfl9//XU++eQT3nnnHUJDQy3eq+iZoet5nuhvf/sb+/btY86cOdfcVqSmUsEut6XdJ3KZv3E/AG193Phj92ZWzkhExHbc4+nCjIeD2TgunD+ENcXRwfTjftvRXP6wMJWH5m3ii50nKS2tvHCfOnUq06ZNY/r06bzwwgvm7R4eHsD/etqvlJOTg8FgoGHDhteU95EjR4iNjWXy5MnUrVuXs2fPcvbsWYqLiyktLeXs2bNcuHDhmvYpUhOoYJfbTkmpkYkrdlBcasTezsDMh4NxsNeXsojIb/k2rMfUhwJZN7IDET6l1Ktj+l654+dzPLfoB/rEfc3qn45RcpXCferUqUyZMoUpU6bw6quvWrzn5+dHvXr1SEtLK9MuLS2NFi1a4OR0bZMAHDhwgAsXLvDSSy9xxx13mP9t2rSJ3bt3c8cdd/DKK69c0z5FagKNYZfbzsebDrL953MA/LF7cwJ9G1g5IxER2+bpWpeHmpYy5dGOLE/LJn7TQXILi8k4lcdLy35iTuI+HgrxYV9WPvuz8mnpXR+2reC92dN57bXXmDx5cpl9Ojg4MGDAAFauXMmsWbOoX78+YOolT05O5uWXX77mPENCQkhOTi6zfcyYMZw7d46PP/6YO++889ovgMhtTgW73FaOZJ9n9pcZADTzdGHM/S2tnJGIyO2joXMd/hTpzx+7N2PRlsMs+Pog2QUXOfhLAXMS95njUv+TwJnkhXQLv59+/fqxZcsWi/107twZMPXAd+jQgf79+zNx4kQKCwuJjY3F09OTsWPHWrT5/vvvOXToEAC5ubkYjUaWL18OQIcOHWjatCkNGzYsdwXUhg0bUlxcXOXVUUVqGhXsctswGo28uiqNwkulAPwlKginOvZWzkpE5PZT36kOI3u2YHiXZixNPcLM9XsoKi41v38+MxWAb5ITCQtLLNP+8kOrAQEBbNy4kQkTJvDII4/g4OBAREQEs2fPLrOa6XvvvUdCQoLFtujoaAA+/vhjhg0bdjNPUaRGUcEut41///Az32SaVrob3PFuOjf3sHJGIiK3t3p17RnRrRnLth5h76l88/bGT8wAIKBxfdaPua/CfYSGhpKYWLao/634+Hji4+OvK8+NGzdeVzuRmkJP6sltISuvkGlrdgHg7ebIK30DrJyRiEjN0aqxW7nb/by0aJGILVDBLreFKf/ZSW5hMQBvPhSIm1MdK2ckIlJzxPTww6lO2ZLA/jrmUReRm08Fu9i8L3aeZG3aSQD6BTXhgV+X3xYRkZujjY8bK2O6MqCdD62869OgnmnE7H+2H+ezH49ZOTsR0Rh2sWnnLlzi9c/SAWhQrw5THmxr5YxERGqmNj5uzB3cHoCjOecZ8N43nD1/iYkrd+DvXZ82PuUPmxGRW0897GLTZqzbTVZeEQCv9WtNo/qOVs5IRKTmu8vdmbmD22NngMJLpTy3+HvOnr9o7bREai0V7GKzvt2fzdLUowB0b+nJI6FaLENEpLp0b9mIP/++FQBHcy4w5l8/UXqVFVFF5NZSwS42qfBSCa+s3AFAvTr2vDUoCIMefhIRqVYxPfz4fVtvADZmnGZO0r5KWojIraCCXWzSO4l7OZR9HoCxD/hzl7uzlTMSEal9DAYDs6Pb0byRCwDvJu0jcdcpK2clUvuoYBebk37sHB99fRCAdnc1ZHjXZlbOSESk9qrvVId/DA3Fpa5pZemX//UTB38psHJWIrWLCnaxKZdKShm/fAclpUYc7AzMfDgIezsNhRERsaYWXvX566PtAMgrKub5RT9QUFRs5axEag8V7GJTPvz6ALtO5AIwsqcfAVdZfU9ERKpX78AmPN/DD4CMU3lMWLEDo1EPoYpUBxXsYjMOnM5nTqLpgaYWXq6Mimhh5YxERORKf37An24tPAFYs+MEC745aOWMRGoHFexiE0pLjUxcmcbF4lIMBpj5cBCODvbWTktERK7gYG/Hu4Pb49uwHgB/WbeHb/dnWzkrkZpPBbvYhKVbj5B6MAeApzo3JbSpu5UzEhGR8ri71OWDIaHUdbCjpNTIC0u2ceLcBWunJVKjqWAXqzt5rpAZa/cA4NPAiXG9A6yckYiIVCTozgZMGxgIQHbBRZ5fvI2i4hIrZyVSc6lgF6syGo289lk6eb/ONjA9KghXRwcrZyUiIpV59N67eLLT3QBsP3qWKf/ZZeWMRGouFexiVZ+nnSBxt2kRjoEhPoS38rJyRiIiUlWxA9oQcldDAJamHuFfW49YOSORmkkFu1jNmYKLTPnPTsA0JjJ2QFsrZyQiItfC0cGe+UN+h6drXQBeX72T7UfPWjkrkZpHBbtYzbTPd/NL/kUAJg9og7tLXStnJCIi16pJg3q898TvsLczcLG4lJjFP5CdX2TttERqFBXsYhX/3XuaFdt+BiC8VSMebOdj5YxEROR6dW7uwat9WwNw/FwhLy77keKSUitnJVJzqGCXaldQVMyrq9IAcKlrz7RBQRgMBitnJSIiN2JE13sY8Gvny6bMbN7+MsPKGYnUHCrYpdr99cu9/HzGNGfvhD4B5gU4RETk9mUwGJj5cBCtvOsD8PeUA3y+44SVsxKpGVSwS7X68cgZPt5sWsr63qZ3MKRTUytnJCIiN4tzXQf+PjSU+k6m6XnHLd/OvlN5Vs5K5PZX7QV7fn4+Y8aMwcfHBycnJ0JCQli2bFmV22dlZTFs2DA8PT1xdnYmLCyMpKSkcmMTExMJCwvD2dkZT09Phg0bRlZWVpm41157jf79++Pr64vBYGDYsGHXe3pSgYvFpUxckYbRCHXt7ZjxcDB2dhoKIyJSk9zj6cKcx0IAOH+xhOcW/UBu4SUrZyVye6v2gj0qKoqEhAQmT57MunXr6NChA4MHD2bJkiWVti0qKqJXr14kJSURFxfH6tWr8fb2pnfv3qSkpFjEpqSk0KdPH7y9vVm9ejVxcXEkJibSq1cvioosn15/5513yM7O5sEHH6RuXc1UcqvM37ifjF97WkZHtKCFl6uVMxIRkVuhV2tvXurVEoADvxQw9tPtlJYarZyVyO2rWpeUXLt2LV999RVLlixh8ODBAISHh3P48GHGjRvHY489hr29/VXbL1iwgPT0dDZv3kxYWJi5fbt27Rg/fjzfffedOXbcuHH4+/uzfPlyHBxMp9msWTO6du3KwoULiYmJMcfm5eVhZ2f63WXRokU3/bwF9p3K473kfQAENK7Pcz38rJyRiIjcSi/1asmOn8+SnHGar3adYn7KfkaFt7B2WiK3pWrtYV+1ahWurq5ER0dbbB8+fDjHjx+3KLiv1r5Vq1bmYh3AwcGBIUOGkJqayrFjxwA4duwYW7duZejQoeZiHaBLly74+/uzatUqi/1eLtbl1igpNTJhxQ4ulRixM8DMh4Op66BrLiJSk9nZGZjzWHvudncGYPaXGfx372krZyVye6rWqik9PZ3WrVtbFNEAwcHB5vcra385trz2O3futNjP1WIrO47cXIu+PcS2I6aV70Z0bUa7X5exFhGRmq2Bcx3+PjQUpzp2GI3w4rIfOZpz3tppidx2qnVITHZ2Ns2bNy+z3d3d3fx+Ze0vx1bU/vLr1WIrO05VZWVlcfq0ZW9BZmYmYHq4Njc396Yc50YUFBRYvFa34+cKmbl+DwC+DZ14pnMTm7gu1cXa1190D2xBSUmJ+bU2ff5tiTU/B74uMLlvS15ZncHZ85f4Y0Iq/3yqHU51rj4EtqbR9yHrs6V7kJ+ff81trrtg37hxI+Hh4VWK/fHHHwkJMT0xXtECOVVZPOda2l8t9mYt0vP+++8zderUct9LTU3l5MmTN+U4N0Nqamq1H9NohL/vsePCJdMfch5qUsB3m/5b7XnYAmtcf7Gke2A9l4v03NxckpOTrZxN7Watz4Ez0KOJHSkn7NhzqoBR8d/wpF8ptW3NPH0fsj5buAdHjhy55jbXXbC3atWKDz/8sEqxd999NwAeHh7l9m7n5OQA5feIX6mq7T08PIDye+xzcnIqPU5VjRw5ssx4/MzMTAYOHEjHjh1p3br1TTnOjSgoKCA1NZWOHTvi4uJSrcdek57F7i2mle4GBnvzfH//aj2+LbDm9RcT3QPrc3NzM79WtaNHbi5b+Bx0Kynl2SVp/HA0l62n7Yj8XUseD/WxSi7VzRauf21nS/dg9+7d19zmugv2Jk2a8Mwzz1xTm6CgIJYuXUpxcbHFOPa0NNMy9YGBgZW2vxzA33rrAAAgAElEQVR7pd+2v/yalpZG3759y8RWdpyq8vLywsvLq9z3XF1dzT+kbIGLi0u15pOdX8TbiQcA8HR1ZOrAdrg516m249ua6r7+UpbugfVcnv3L3t5e98DKrP05mP9UBwbM/YZTuUXM+uoAoc29CG16czrRbgfWvv5iG/fA1fXap7Wu1odOBw0aRH5+PitWrLDYnpCQgI+PD506daq0/Z49eyxmkykuLmbx4sV06tQJHx/Tb+q+vr507NiRxYsXm8dOAmzZsoWMjAyioqJu4llJeab+3y7OnDctlPHGQ21pUIuLdRERMfGq78T7T4ZSx95AcamRmMXbyMortHZaIjavWgv2Pn36EBkZSUxMDB9++CHJyck8++yzrF+/nlmzZlnMwf7000/j4ODA4cOHzdtGjBhB27ZtiY6OZsmSJSQmJvLoo4+SkZHBzJkzLY41c+ZM9uzZQ3R0NImJiSxZsoRHH32UwMBAhg8fbhGbkpLC8uXLWb58OSUlJRw+fNj8/98+VCqV27DnFP/ZfhyAB9p40yewsZUzEhERWxHa9A5iB7QFICuviFGfbONSSamVsxKxbdU+GfbKlSsZOnQosbGx9O7dm++++46lS5fy5JNPWsSVlJRQUlKC0fi/ldEcHR1JSkoiPDyc0aNHM2DAAE6cOMG6devo0aOHRfuePXuydu1aTpw4wYABAxg9ejTh4eEkJSXh6OhoETt58mSio6OJjo6msLCQjRs3mv9/eapIqZq8wktMWmWaNrO+kwNvDgy8aQ/5iohIzTCk0908EnonAFsPnWH659c+plekNqnWaR3BNG4nLi6OuLi4CuPi4+OJj48vs93b25uEhIQqHSsyMpLIyMhK4zZu3Fil/UnlZq3P4MQ50583X+3bGm83JytnJCIitsZgMDBtYCB7TuaSfiyX+M2HaHdXAwa1v9PaqYnYJC03KTfN1kM5LNpiGsLUubk7j3e4y8oZiYiIrXKqY8/8J0Np+OszTq+sTGPXcc3TL1IeFexyUxReKmHCih0AODrYMSMqWENhRESkQne5OzN3cHvsDFB4qZTnFn/P2fMXrZ2WiM1RwS43xXsbMjlw2rR62MuR/tzjqXlmRUSkct1bNuLPv28FwNGcC7y07CdKSo2VtBKpXVSwyw3bfSKXD1L2AxDo68Yz3ZpZOSMREbmdxPTw4/dtvQFI2XuauMS9Vs5IxLaoYJcbUlxSyoQVOyguNWJvZ2BGVDAO9vqyEhGRqjMYDMyObodfI9NfZ9/dkEnirlNWzkrEdqiykhvy8aZD7Pj5HAB/7N6cQN8GVs5IRERuR/Wd6vD3oaG41DWtyfLyv37i4C8FVs5KxDaoYJfrdji7gL9+lQFAM08Xxtzf0soZiYjI7ayFV33++mg7APKKinlu0fcUFBVbOSsR61PBLtfFaDTyyso0Ci+ZVqf7S1QQTnXsK2klIiJSsd6BTXi+hx8Ae0/lM2HFDotFFEVqIxXscl3+/f3PbN6fDcDgjnfTubmHlTMSEZGa4s8P+NOthScAa3acYME3B62ckYh1qWCXa5aVW8i0z3cB4O3myCt9A6yckYiI1CQO9na8O7g9vg3rAfCXdXv49tdOIpHaSAW7XLPJ/9lJbqFpTOGbDwXi5lTHyhmJiEhN4+5Slw+GhFLXwY6SUiMvLNnGiXMXKmyzYcMGRowYQUBAAC4uLvj6+vLQQw/xww8/lIndtm0b999/P66urjRs2JCoqCgOHDhQJm7OnDlERUXRrFkzDAYDPXv2LPfY8fHxGAyGcv+dOqUZb+TGqGCXa7I+/STr0k8C0C+oCQ+0bWzljEREpKYKurMB0wYGApBdcJHnF2+jqLjkqvHz58/n0KFDvPTSS6xdu5a4uDiysrLo3LkzGzZsMMft2bOHnj17cvHiRT799FMWLlzI3r176d69O6dPn7bY5wcffMDhw4eJiIigUaNGleb88ccf8+2331r8c3d3v84rIGLiYO0E5PZx7sIlYlenA9CgXh2mPNjWyhmJiEhN9+i9d7H96Fk++e4I24+eZcp/dvGXqKByY+fNm4eXl5fFtt69e9OiRQveeustIiIiAIiNjcXR0ZE1a9bg5uYGQGhoKC1btmT27NnMnDnT3H7Xrl3Y2Zn6NwMDAyvNNzAwkHvvvddiW25ubtVPWKQc6mGXKvvL2t1k5RUB8Fq/1jSq72jljEREpDaIHdCG9nc3BGBp6hH+tfVIuXG/LdYBXF1dadOmDUePHgWguLiYNWvW8PDDD5uLdYCmTZsSHh7OqlWrLNpfLtZFrElfhVIlm/f/wrKtpm923Vt68kjonVbOSEREagtHB3vmPxmKp2tdAF5fvZPtR89Wqe25c+fYtm0bbdua/iq8f/9+Lly4QHBwcJnY4OBgMjMzKSwsvO5c+/fvj729Pe7u7kRFRZGenn7d+xK5TAW7VOrCxRJeWZkGQL069rw1KAiDwWDlrEREpDZp3MCJ9574HfZ2Bi4WlxKz+Aey84sqbTdq1CgKCgqYNGkSANnZptlmyhtX7u7ujtFo5MyZM9eeX+PGTJo0iY8++ojk5GTefPNNtm7dSufOnUlLS7vm/YlcSQW7VGpO4l4OZ58HYOwD/tzl7mzljEREpDbq3NyDV/u2BuD4uUJGL/2R4pLSq8a//vrrfPLJJ7zzzjuEhoZavFdRx9P1dEr17t2badOm0b9/f+677z5GjRrF119/jcFg4K233rrm/YlcSQW7VCjt53N8+LVpmqt2dzVkeNdmVs5IRERqsxFd72FAOx8ANu/P5u0vM8qNmzp1KtOmTWP69Om88MIL5u0eHqaF/i73tF8pJycHg8FAw4YNb0qu99xzD926dWPr1q03ZX9Se2mWGLmqSyWljF+xg1IjONgZmPlwEPZ2GgojIiLWYzCYfh7tPZlHxqk8/p5ygO8PnaGgqJiW3vWJ6eHHvz98hylTpjBlyhReffVVi/Z+fn7Uq1ev3GEqaWlptGjRAicnp5uWr9Fo1IOrcsP0FSRX9Y//HmD3CdNUVCN7+hHQ2K2SFiIiIreec10H/j40FOe69gD8cPgMe07m8X/bj3PfE6OYMmUKr732GpMnTy7T1sHBgQEDBrBy5Ury8vLM248cOUJycjJRUVE3Lc+DBw+yadMmOnTocNP2KbWTetilXPtP5xOXtA+AFl6ujIpoYeWMRERE/uceTxcCfRqQeijHvC03dSVnUhZzd7su9OvXjy1btli06dy5M2AaLtOhQwf69+/PxIkTKSwsJDY2Fk9PT8aOHWvR5vvvv+fQoUOm/efmYjQaWb58OQAdOnSgadOmANx///3cd999BAcH4+bmRlpaGrNmzcJgMDBp0iStdio3RAW7lFFaauSVFWlcLC7FYICZDwfh6GBv7bREREQs5BZesvj/+cxUAI5s30xYWFiZeKPRCEBAQAAbN25kwoQJPPLIIzg4OBAREcHs2bPLrGb63nvvkZCQYLEtOjoaMK1qOmzYMACCgoL417/+xezZs7lw4QJeXl5ERETw+uuv07hxYxXsckNUsEsZS1KPmHssnurclNCmWlJZRERsT0vv+uw5+b9hLY2fmAHAgHY+zB3cvsK2oaGhJCYmVnqM+Ph44uPjK4175513rvqeVjqVG6Ux7GLhxLkLzFi3BwCfBk6M6x1g5YxERETKF9PDD6c6lqWMUx07Ynr4WSkjkVtDPexiZjQaef2zdPKLigGYHhWEq6O+RERExDa18XFjZUxX5qfsZ9+pPPMsMW18NEmC1CyqxsRszY4TJO7OAmBgiA/hrbysnJGIiEjF2vi4VTr8ReR2pyExAsCZgotM+c9OANxd6hI7oK2VMxIRERERUMEuv3rz811kF1wEYPKANri71LVyRiIiIiICKtgFSNl7mpXbjgEQ3qoRD/665LOIiIiIWJ8K9lquoKiYV1ealmd2qWvPtEFBGAwGK2clIiIiIpepYK/lZn+ZwbGzFwCY0CcA34b1rJyRiIiIiFxJBXsttu3IGeI3HwLg3qZ3MKRTU+smJCIiIiJlqGCvpS4WlzJxxQ6MRqhrb8eMh4Oxs9NQGBERERFbo4K9lnp/YyZ7T+UDMDqiBS28XK2ckYiIiIiURwV7LbT3VB7zkjMBCGhcn+e0hLOIiIiIzVLBXsuUlBqZsGIHl0qM2Blg5sPB1HXQl4GIiIiIrVKlVsv889tD/HjkLAAjujaj3V0NrZuQiIiIiFRIBXst8vOZ87z9RQYAd7nX408P+Fs5IxERERGpjAr2WsJoNPLqqnTOXywB4C+DgnGu62DlrERERESkMtVesOfn5zNmzBh8fHxwcnIiJCSEZcuWVbl9VlYWw4YNw9PTE2dnZ8LCwkhKSio3NjExkbCwMJydnfH09GTYsGFkZWVZxPzwww+MGjWKoKAg6tevj7e3N/fffz8bNmy4ofO0NWvSs/jv3tMARIfeSbeWnlbOSERERESqotoL9qioKBISEpg8eTLr1q2jQ4cODB48mCVLllTatqioiF69epGUlERcXByrV6/G29ub3r17k5KSYhGbkpJCnz598Pb2ZvXq1cTFxZGYmEivXr0oKioyxy1dupTU1FRGjBjB6tWr+eijj3B0dKRXr17885//vOnnbw15l2BW4gEAPF0dea1fGytnJCIiIiJVVa1jItauXctXX33FkiVLGDx4MADh4eEcPnyYcePG8dhjj2Fvb3/V9gsWLCA9PZ3NmzcTFhZmbt+uXTvGjx/Pd999Z44dN24c/v7+LF++HAcH02k2a9aMrl27snDhQmJiYgAYP348s2fPtjhO3759+d3vfscbb7zBU089dVOvgTWsPGjHuQvFALzxUFsaONexckYiIiIiUlXV2sO+atUqXF1diY6Ottg+fPhwjh8/blFwX619q1atzMU6gIODA0OGDCE1NZVjx44BcOzYMbZu3crQoUPNxTpAly5d8Pf3Z9WqVeZtXl5eZY5jb29PaGgoR48eva7ztKYNGzYwYsQIAgICcHFxoVkLf9b/YzpFJzN5oI03fQIbm2O3bdvG/fffj6urKw0bNiQqKooDBw6Uu9+5c+cSEBCAo6MjzZo1Y+rUqVy6dKlM3BdffEHXrl2pV68eDRo0YMCAAezcufOWna+IiIhITVetPezp6em0bt3aoogGCA4ONr/fpUuXCtt37969zPbL7Xfu3Imvry/p6ekW238bu2nTpgrzLC4u5uuvv6Zt27YVxmVlZXH69GmLbZmZpgWJ8vPzyc3NrbD9rfDuu++Sk5PDs88+S1O/lkxYmkr+1//m5KKxdO/7KXl5pplh9u7dS0REBEFBQcTHx1NYWMhbb71Ft27d+Oabb/D0/N8Y97fffpvp06fz8ssvExERwbZt25g2bRoHDx7k3XffNcd9/vnnPPnkk/Tr149FixaRm5vLjBkz6NatG8nJyTRv3rzar4e1FRQUWLxK9dM9sL6SkhLzqzW+L4o+B9am6299tnQP8vPzr7lNtRbs2dnZ5RZt7u7u5vcra385tqL2l1+vFlvZcaZMmUJmZiafffZZhXHvv/8+U6dOLfe91NRUTp48WWH7W2HQoEE0bGiaW/3TA1B8T2e8fdqRs+CPzJ4+FTdH05CjWbNmYTAYeOGFF6hTpw516tTh5ZdfZuTIkfz5z3/mD3/4AwC5ubnMmjWLyMhI7rvvPoqLiwkODiY6Opp//vOf3Hvvvdx1112AaRhS06ZNefrppzEYDHh4eDBu3DhGjhzJSy+9xJ/+9Kdqvx62IjU11dop1Hq6B9ZzuUjPzc0lOTnZytnUbvocWJeuv/XZwj04cuTINbe57oJ948aNhIeHVyn2xx9/JCQkBACDwXDVuIreq0rMb9+7WmxF+/joo4+YPn06Y8eO5aGHHqowl5EjR5YZ3pOZmcnAgQPp2LEjrVu3rrD9rfTDkXNs+nYHAP6ejlwIbENWVhbh4eEUFxczePBgHn/8cfr162fRbtmyZezYscN8bz/99FMuXrzI+PHj6dChgzmudevWfPLJJ2RlZfHUU0+Rk5PDsWPHGDNmDBERERb7nDdvHt9//z333Xdfhc8o1EQFBQWkpqbSsWNHXFxcrJ1OraR7YH1ubm7m16r+3JCbS58D69L1tz5buge7d+++5jbXXbC3atWKDz/8sEqxd999NwAeHh7l9m7n5OQA5feIX6mq7T08PIDye+xzcnKuepyPP/6Y5557jmeffZa33367wlzANP69vDHwAK6uruYfUtWt8FIJb67fBoCjgx0PNj5H7M6dRERE4ObmRkZGBhcuXODee+8tk+Pvfvc7kpOTqVu3Lk5OTuzfvx+Azp07W3yBu7m54enpSWZmJm5ubuY/Mbm5uZXZp7OzM+fPn+f06dP4+9fOxZpcXFys9vUgJroH1nP5F3V7e3vdAyvT58C6dP2tzxbugaur6zW3ue6CvUmTJjzzzDPX1CYoKIilS5dSXFxsMY49LS0NgMDAwErbX4690m/bX35NS0ujb9++ZWLLO87HH3/MM888wx/+8Ac++OCDKvX226q5G/Zx4BdTAR3T/W5W/mUmBQUFTJo0Cah8yJDRaOTMmTM0adKE7OxsHB0dy/1t9MrhRd7e3ri7u5d5PuDs2bPmZwoqG4okIiIiImVV6ywxgwYNIj8/nxUrVlhsT0hIwMfHh06dOlXafs+ePRazyRQXF7N48WI6deqEj48PAL6+vnTs2JHFixebH3YC2LJlCxkZGURFRVnsNz4+nmeeeYYhQ4bw0Ucf3dbF+q7jufw9xTTTS6CvGz8nxpOSksJf/vIXQkNDLWKrOryoKnF2dnaMGjWKpKQk3nzzTbKyssjMzGTIkCGcP3/eHCMiIiIi16ZaK6g+ffoQGRlJTEwMH374IcnJyTz77LOsX7+eWbNmWYxvfvrpp3FwcODw4cPmbSNGjKBt27ZER0ezZMkSEhMTefTRR8nIyGDmzJkWx5o5cyZ79uwhOjqaxMRElixZwqOPPkpgYCDDhw83x/373//m6aefJiQkhOeee47U1FS2bNli/nflIku2rriklAkrdlBcasTezkDTw2v56+zZPPnkkzz77LPmuMqGDBkMBvODqx4eHhQWFpqL7t/GXtlLHxsby8svv8y0adPw9vamZcuWAObr7evre/NOVkRERKSWqNZZYgBWrlzJpEmTiI2NJScnh4CAAJYuXcrjjz9uEVdSUkJJSQlGo9G8zdHRkaSkJMaPH8/o0aM5f/48ISEhrFu3jh49eli079mzJ2vXriU2NpYBAwbg7OxM//79efvtt3F0dDTHff7555SWlrJt2za6du1aJt+DBw9yzz333NyLcIss3HSQtGPnAGh+dB3vL36PV155pcxfLvz8/KhXr95Vhxe1aNECJycnwDQM6fL2K/dz8uRJfvnlF4vhRQ4ODvztb3/jjTfe4ODBg3h6etKkSRN+//vf06xZM+68886bfs4iIiIiNV21F+yurq7ExcURFxdXYVx8fDzx8fFltnt7e5OQkFClY0VGRhIZGXldx7md7Dqey+wvM0jekwVA6Q/LSUyM57XXXmPcuHFlplFzcHBgwIABrFy5klmzZlG/fn3ANM1QcnIyL7/8sjm2d+/eODk5ER8fb1Gwx8fHYzAYGDhwYJl8XF1dzYX+tm3bSEpK4q9//etNP28RERGR2qDaC3a5uXYdzyVq/iYKL5UCkJu6kjPJ8XQLv59+/fqxdetWMjIycHV1xcXFhc6dOwMwdepUOnToQP/+/Zk4cSKFhYXExsbi6enJ2LFjzft3d3fntdde4/XXX8fd3Z0HHniArVu3MmXKFJ555hnatGljjt24cSNbt24lODgYo9FIamoqM2fOpHfv3rzwwgvVe2FEREREaggV7Le5+Sn7zcU6wPlM04IA3yQnEhaWWCb+8hCjgIAANm7cyIQJE3jkkUdwcHAgIiKC2bNn06hRI4s2kyZNon79+sybN4/Zs2fTuHFjJk6caJ515rK6deuyYsUKpk2bRlFRES1btuSNN97gxRdfrHXzr4uIiIjcLCrYb3P7TuVZ/L/xEzMACGhcn/Vj7jOvLBgeHl5m3tHQ0FASE8sW9eV58cUXefHFFyuM6dKlC1u2bLmG7EVERESkMppn7zbX0rv+NW0XERERkduLCvbbXEwPP5zqWN5Gpzp2xPTws1JGIiIiInIzaUjMba6NjxsrY7oyP2U/+07l0dK7PjE9/Gjjo6WPRURERGoCFew1QBsfN+YObm/tNERERETkFtCQGBERERERG6aCXURERETEhqlgFxERERGxYSrYRURERERsmAp2EREREREbpoJdRERERMSGqWAXEREREbFhKthFRERERGyYCnYRERERERumgl1ERERExIapYBcRERERsWEq2EVEREREbJgKdhERERERG6aCXURERETEhqlgFxERERGxYSrYRURERERsmAp2EREREREbpoJdRERERMSGqWAXEREREbFhKthFRERERGyYCnYRERERERumgl1ERERExIapYBcRERERsWEq2EVEREREbJgKdhERERERG6aCXURERETEhqlgFxERERGxYSrYRURERERsmAp2EREREREbpoJdRERERMSGqWAXEREREbFhKthFRERERGxYtRfs+fn5jBkzBh8fH5ycnAgJCWHZsmVVbp+VlcWwYcPw9PTE2dmZsLAwkpKSyo1NTEwkLCwMZ2dnPD09GTZsGFlZWRYxR48eZdCgQTRv3hwXFxcaNGhA+/btee+99yguLr6hcxURERERuVEO1X3AqKgotm7dyowZM/D392fJkiUMHjyY0tJSnnjiiQrbFhUV0atXL86ePUtcXBxeXl7MmzeP3r17k5iYSI8ePcyxKSkp9OnTh379+rF69WqysrKYMGECvXr14vvvv8fR0RGAgoIC3NzceP3117n77ru5ePEia9euZfTo0fz000989NFHt/R6iIiIiIhUpFoL9rVr1/LVV1+Zi3SA8PBwDh8+zLhx43jsscewt7e/avsFCxaQnp7O5s2bCQsLM7dv164d48eP57vvvjPHjhs3Dn9/f5YvX46Dg+k0mzVrRteuXVm4cCExMTEABAQEkJCQYHGcPn36kJWVRUJCAvPmzTMX9yIiIiIi1a1ah8SsWrUKV1dXoqOjLbYPHz6c48ePWxTcV2vfqlUrc7EO4ODgwJAhQ0hNTeXYsWMAHDt2jK1btzJ06FBzsQ7QpUsX/P39WbVqVaW5NmrUCDs7uwp/gRARERERudWqtYc9PT2d1q1bWxTRAMHBweb3u3TpUmH77t27l9l+uf3OnTvx9fUlPT3dYvtvYzdt2lRmu9FopKSkhLy8PL788kvi4+MZO3ZsmVyvlJWVxenTpy22ZWZmAqax+rm5uVdtW10KCgosXqV66fpbn+6B9ZWUlJhfbeH7Ym2kz4F16fpbny3dg/z8/GtuU60Fe3Z2Ns2bNy+z3d3d3fx+Ze0vx1bU/vLr1WLLO87MmTN55ZVXADAYDLz66qtMmzatwnzef/99pk6dWu57qampnDx5ssL21Sk1NdXaKdRquv7Wp3tgPZeL9NzcXJKTk62cTe2mz4F16fpbny3cgyNHjlxzm+su2Ddu3Eh4eHiVYn/88UdCQkIAUzF8NRW9V5WY3753tdjytg8bNoz777+fnJwcNmzYwNtvv825c+eYO3fuVY83cuTIMsN7MjMzGThwIB07dqR169YVnUq1KCgoIDU1lY4dO+Li4mLtdGodXX/r0z2wPjc3N/NrVX9uyM2lz4F16fpbny3dg927d19zm+su2Fu1asWHH35Ypdi7774bAA8Pj3J7t3NycoDye8SvVNX2Hh4eQPk99jk5OeUep3HjxjRu3BiABx54gDvuuIOJEycyYsQI2rdvX24+Xl5eeHl5lfueq6ur+YeULXBxcbGpfGobXX/r0z2wnsvPAtnb2+seWJk+B9al6299tnAPXF1dr7nNdRfsTZo04ZlnnrmmNkFBQSxdupTi4mKLseFpaWkABAYGVtr+cuyVftv+8mtaWhp9+/YtE1vZcQA6duwIwN69e69asIuIiIiI3GrVOkvMoEGDyM/PZ8WKFRbbExIS8PHxoVOnTpW237Nnj8VsMsXFxSxevJhOnTrh4+MDgK+vLx07dmTx4sXmh50AtmzZQkZGBlFRUZXmenmcZYsWLap8fiIiIiIiN1u1PnTap08fIiMjiYmJITc3lxYtWrB06VLWr1/P4sWLLaZQfPrpp0lISGD//v00bdoUgBEjRjBv3jyio6OZMWMGXl5evP/++2RkZJCYmGhxrJkzZxIZGUl0dDQjR44kKyuLiRMnEhgYyPDhw81xkydP5tSpU9x33334+vpy9uxZ1q9fz4cffkh0dDShoaHVc3FERERERMpR7Sudrly5kkmTJhEbG0tOTg4BAQEsXbqUxx9/3CKupKSEkpISjEajeZujoyNJSUmMHz+e0aNHc/78eUJCQli3bp3FKqcAPXv2ZO3atcTGxjJgwACcnZ3p378/b7/9tsVCSPfeey/vvvsun332GdnZ2Tg5OdGmTRveeecd8+JKIiIiIiLWUu0Fu6urK3FxccTFxVUYFx8fT3x8fJnt3t7eZVYmvZrIyEgiIyMrjBkwYAADBgyo0v5ERERERKpbtY5hFxERERGRa6OCXURERETEhqlgFxERERGxYSrYRURERERsmAp2EREREREbpoJdRERERMSGqWAXEREREbFhKthFRERERGyYCnYRERERERumgl1ERERExIapYBcRERERsWEq2EVEREREbJgKdhERERERG6aCXURERETEhqlgFxERERGxYSrYRURERERsmAp2EREREREbpoJdRERERMSGqWAXEREREbFhKthFRERERGyYCnYRERERERumgl1ERERExIapYBcRERERsWEq2EVEREREbJgKdhERERERG6aCXURERETEhqlgFxERERGxYSrYRURERERsmAp2EbtthNIAABDHSURBVBEREREbpoJdRERERMSGqWAXEREREbFhKthFRERERGyYCnYRERERERumgl1ERERExIapYBcRERERsWEq2EVEREREbJgKdhERERERG6aCXURERETEhqlgFxERERGxYdVesOfn5zNmzBh8fHxwcnIiJCSEZcuWVbl9VlYWw4YNw9PTE2dnZ8LCwkhKSio3NjExkbCwMJydnfH09GTYsGFkZWVVuP/ExEQMBgMGg4Fffvnlms5NRERERORmq/aCPSoqioSEBCZPnsy6devo0KEDgwcPZsmSJZW2LSoqolevXiQlJREXF8fq1avx9vamd+/epKSkWMSmpKTQp08fvL29Wb16NXFxcSQmJtKrVy+KiorK3X9+fj5//OMf8fHxuSnnKiIiIiJyoxyq82Br167lq6++YsmSJQwePBiA8PBwDh8+zLhx43jsscewt7e/avsFCxaQnp7O5s2bCQsLM7dv9//t3XtMk9f/B/B3sVIR/EYuXsDp2CAwpaASh7ctSmKnwxjQhSzLJt5wRp2Lm9liljkxUYczWXSLzKmbsqGQ6dSYzDkR6DR4wThNoHEmLFu8DwczCBOF+vn9YdpfSwst1+e0vF9J03h6zvOc8/k8ffj0sZexY/Hhhx/iwoUL9r4ffPAB4uLicOjQIej1T5f53HPPYerUqfj222+xfPlyl+2vXbsWoaGhmD17NjZu3NidSyciIiIi6pRevcJ+5MgRhISEIDMz06l90aJFuH37tlPB3db4+Ph4e7EOAHq9Hm+99RYqKipw69YtAMCtW7dw8eJFzJ8/316sA8CUKVMQFxeHI0eOuGz7zJkz2LVrF/bs2dPuiwYiIiIiot7Uq1fYq6qqMHr0aKciGgCSkpLsj0+ZMqXd8S+//LJLu228xWLBiBEjUFVV5dTeum95eblT28OHD7FkyRKsXr0aycnJOHbsmFfrqampwb1795zaqqurATx9e019fb1X2+lJjY2NTvfUuxh/7TEH2rNarfZ7Fc6LfRGfB9pi/LWnUg4aGho6PKZXC/ba2lo8//zzLu1hYWH2xz2Nt/Vtb7ztvq2+rfezbt06WK1WbNiwwYtV/L+8vLw2x1RUVODu3bsd2l5Pqqio0HoKfRrjrz3mQDu2Ir2+vh5lZWUaz6Zv4/NAW4y/9lTIwfXr1zs8ptMFu9lsRmpqqld9L1++jHHjxgEAdDpdm/3ae8ybPq0fa6uvY3tFRQW2bduGEydOICgoyOP+Ha1YscLl7T3V1dXIyMhASkoKRo8e3aHt9YTGxkZUVFQgJSUFwcHBWk+nz2H8tcccaO9///uf/d7bvxvUvfg80Bbjrz2VcnD16tUOj+l0wR4fH4/du3d71XfUqFEAgPDwcLdX0evq6gC4vyLuyNvx4eHhANxfsa+rq3Paz+LFizFv3jxMmDAB9+/fBwA0NTUBeHo1yGAwYNCgQW7nM3ToUAwdOtTtYyEhIfY/UioIDg5Waj59DeOvPeZAO7bPBfXr14850BifB9pi/LWnQg5CQkI6PKbTBXtkZCSys7M7NCYxMRGFhYVoaWlxeh97ZWUlAMBoNHocb+vrqPV4231lZSXS0tJc+jrux2KxwGKx4ODBgy7bjYmJwdixY3HlyhVvlkdERERE1O169Vti5s6di4aGBvz4449O7fn5+YiKisLEiRM9jv/999+dvk2mpaUFBQUFmDhxov3700eMGIGUlBQUFBTYP+wEAOfPn8e1a9cwb948e1tZWZnLbcGCBQCAo0ePYs+ePV1eNxERERFRZ/Xqh05fffVVmEwmLF++HPX19YiNjUVhYSFOnDiBgoICp69TXLJkCfLz8/HHH3/g2WefBfD07Ss7duxAZmYmcnNzMXToUOTl5eHatWs4deqU0762bNkCk8mEzMxMrFixAjU1NVi7di2MRiMWLVpk7zd9+nSXeZrNZgDA1KlTERER0f2BICIiIiLyUq//0unhw4cxf/58fPLJJ5g1axYuXLiAwsJCvPnmm079rFYrrFYrRMTeZjAYUFJSgtTUVKxatQpz5szBnTt38PPPP2PatGlO46dPn47jx4/jzp07mDNnDlatWoXU1FSUlJTAYDD0ylqJiIiIiLqqV6+wA0/faL99+3Zs37693X779u3Dvn37XNqHDRuG/Px8r/ZlMplgMpk6PMecnBzk5OR0eBwRERERUXfr9SvsRERERETkPRbsREREREQKY8FORERERKQwFuxERERERApjwU5EREREpDAW7ERERERECmPBTkRERESkMBbsREREREQKY8FORERERKQwFuxERERERArTaz0Bf/Po0SMAQHV1tcYzeaqhoQHXr1/H1atXERISovV0+hzGX3vMgfYaGxvt9xaLRePZ9E18HmiL8deeSjmw1Yi2mtEbLNi72Y0bNwAAGRkZGs+EiEgtly9fhtFo1HoaRERKuHHjBpKTk73qqxMR6eH59Cn379/Hr7/+ipEjR8JgMGg9HVRXVyMjIwNHjx5FbGys1tPpcxh/7TEH2mMOtMccaIvx155KOXj06BFu3LiBadOmYfDgwV6N4RX2bjZ48GCkp6drPQ0XsbGxSEhI0HoafRbjrz3mQHvMgfaYA20x/tpTJQfeXlm34YdOiYiIiIgUxoKdiIiIiEhhLNiJiIiIiBTWLycnJ0frSVDPCg4OxvTp0xEcHKz1VPokxl97zIH2mAPtMQfaYvy158s54LfEEBEREREpjG+JISIiIiJSGAt2IiIiIiKFsWAnIiIiIlIYC3YiIiIiIoWxYCciIiIiUhgLdh/R0NCA1atXIyoqCgMGDMC4ceNQVFTk9fiamhosXLgQERERGDhwICZPnoySkhK3fU+dOoXJkydj4MCBiIiIwMKFC1FTU+O2b1VVFTIzMzFkyBAYDAZER0djxYoVnVqjylSNv+MYnU4HnU6Hf/75p0Nr8xWq5eDSpUtYuXIlEhMTMWjQIAwbNgwzZsxAaWlpl9apta7EuSeO8+bmZmzYsAHR0dEwGAx44YUX8OWXX3ZpjapTKQf+epx7olIO3I3h+b5tflvvCPkEk8kkgwcPlp07d0ppaalkZ2cLANm/f7/HsU1NTWI0GuWZZ56RgoICOXnypKSnp4terxez2ezU12w2i16vl/T0dDl58qQUFBTIiBEjxGg0SlNTk1Pf0tJSCQoKkldeeUUOHTokZrNZvvvuO3nvvfe6de0qUDH+Ng8ePJDo6GiJiooSAHLv3r1uWbNqVMvBmjVrZMKECfL5559LSUmJHDt2TNLS0gSA5Ofnd/v6e0tn49xTx3l2drYYDAb57LPPpKysTNauXSs6nU42bdrU7WtXhUo58Nfj3BOVcuCI53tt4q9CvcOC3Qf89NNPAkAOHDjg1G4ymSQqKkpaWlraHb9jxw4BIGfPnrW3NTc3y5gxYyQlJcWp74svvihjxoyR5uZme1t5ebkAkLy8PHtbY2OjREZGyuzZs+XJkyddWZ7yVIy/o5UrV8r48ePl448/9tsTuIo5+Pvvv13209LSIklJSRITE9Oh9amiK3HuiRhXVVWJTqeTzZs3O41funSpBAUFSW1tbafWqTLVcuCPx7knquXAEc/3vR9/VeodFuw+IDs7W0JCQpwOKhGRAwcOCAApLy9vd/yMGTMkPj7epX3z5s0CQG7evCkiIjdv3hQA8umnn7r0jYuLE5PJZP/3vn37BIDLK1Z/pGL8bU6fPi39+/eXS5cuyfr16/32BK5yDlpbtGiRBAYGeuynoq7EuSdivHHjRgEgd+7ccep39uxZr/93xdeoloO2+PJx7omqOeD5Xpv4q1Lv8D3sPqCqqgqjR4+GXq93ak9KSrI/7mm8ra+78RaLxWk7bfV13M/p06cBAFarFS+99BICAwMRGhqKN954A7dv3/Z2aT5BxfgDwMOHD7FkyRKsXr0aycnJXq7GN6mag9ZaWlpw5swZJCQktNtPVV2Jc0/EuKqqCkOGDMHw4cM7PB9fpVoO3PH149wTFXPA87128Vel3mHB7gNqa2sRFhbm0m5rq62t7Zbxtvu2+jru59atWwCA1157DVOnTsUvv/yC3NxcFBcXY9q0afjvv/+8WZpPUDH+ALBu3TpYrVZs2LDBi1X4NlVz0FpOTg6qq6uxfv36dvupqitx7okYt7XN4OBgBAYGesyHL1ItB+74+nHuiYo54Pleu/irUu+wYO9lZrPZ/uluT7crV67Yx+l0uja32d5jnRnfVl/H9idPngAAXn/9dWzZsgWpqalYtmwZvvnmG1RXV+PAgQMe56QFf4l/RUUFtm3bhq+//hpBQUEe968Sf8lBa3v27MGmTZuwZs0apKene5yPqroS556IcVfz7otUy4EjfznOPVEpB758vu8sleKvSr2j99yFulN8fDx2797tVd9Ro0YBAMLDw92+oqyrqwPg/hWiI2/Hh4eHA3D/6rWurs5pP7a+M2fOdOo3c+ZM6HQ6/Pbbb+3OSSv+Ev/Fixdj3rx5mDBhAu7fvw8AaGpqAgDU19fDYDBg0KBB7S9QI/6SA0d79+7FsmXL8Pbbb2Pr1q3tzkVlXYlzT51nHF+02TQ2NuLx48ce8+6LVMuBI385zj1RLQe+fL7vDNXir0q9w4K9l0VGRiI7O7tDYxITE1FYWIiWlhan93RVVlYCAIxGo8fxtr6OWo+33VdWViItLc2lr+N+kpKS2v1O1IAANf/zxl/ib7FYYLFYcPDgQZftxsTEYOzYsW4LHRX4Sw5s9u7di+zsbCxYsAA7d+706au+XYlzT8Q4MTERRUVFuHv3rtP72L3Nuy9SLQc2/nSce6JaDnz5fN8ZqsVfmXpH04+8kleOHz8uAKSoqMipfdasWV59pV1eXp4AkPPnz9vbmpubJSEhQSZOnOjUNyUlRYxGo9M2z507JwDkq6++srddvXpVdDqdLF261Gn84cOHBYB8//33HV6nqlSMf1lZmcttwYIFAkCOHj0qFy9e7MqSlaNiDkRE9u7dKwEBAZKVlSVWq7Wzy1NGV+LcEzG2fa1jbm6u0/hly5b57dc6qpYDEf87zj1RLQc83z+lVfxVqXdYsPsIk8kkoaGhsmvXLiktLZWlS5cKACkoKHDqt3jxYunXr5/89ddf9rampiZJSEiQkSNHyv79+6W4uFjmzp3r9ocEysrKRK/Xy9y5c6W4uFj2798vI0eOdPtDAu+8844EBATI+++/L8XFxbJjxw4JDQ2V8ePHy6NHj3ouGBpQMf6t+fPXfImol4MffvhBAgICJDk5WcrLy+XcuXNON0/5UpU3ce7N49z2w0lbt24Vs9ksH330UZ/44SRVcuCvx7knKuXAHZ7v+169w4LdRzx48EDeffddGT58uAQGBkpSUpIUFha69LO96v7zzz+d2u/evStZWVkSFhYmAwYMkEmTJklxcbHbfZ08eVImTZokAwYMkLCwMMnKymrzxzNyc3MlNjZW+vfvL5GRkbJ8+XL5999/u2XNKlEx/q35+wlctRzY9tPWrfX+fYU3ce7N4/zx48eyfv16GTVqlAQGBkpcXJx88cUX3bZeFamUA389zj1RKQfu8Hzf9+odnYhIt72/hoiIiIiIupWanwwkIiIiIiIALNiJiIiIiJTGgp2IiIiISGEs2ImIiIiIFMaCnYiIiIhIYSzYiYiIiIgUxoKdiIiIiEhhLNiJiIiIiBTGgp2IiIiISGEs2ImIiIiIFMaCnYiIiIhIYSzYiYiIiIgUxoKdiIiIiEhh/weC7nkDkpCxZ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7909560" y="1598815"/>
            <a:ext cx="3939540" cy="2585323"/>
          </a:xfrm>
          <a:prstGeom prst="rect">
            <a:avLst/>
          </a:prstGeom>
          <a:noFill/>
        </p:spPr>
        <p:txBody>
          <a:bodyPr wrap="square" rtlCol="0">
            <a:spAutoFit/>
          </a:bodyPr>
          <a:lstStyle/>
          <a:p>
            <a:r>
              <a:rPr lang="en-US" b="1" dirty="0" smtClean="0"/>
              <a:t>This exhibit conveys shift in mix of many different cross-categories at once.</a:t>
            </a:r>
          </a:p>
          <a:p>
            <a:endParaRPr lang="en-US" b="1" dirty="0"/>
          </a:p>
          <a:p>
            <a:r>
              <a:rPr lang="en-US" b="1" dirty="0" smtClean="0"/>
              <a:t>Some are clearly in left field.</a:t>
            </a:r>
          </a:p>
          <a:p>
            <a:endParaRPr lang="en-US" b="1" dirty="0"/>
          </a:p>
          <a:p>
            <a:r>
              <a:rPr lang="en-US" b="1" dirty="0" smtClean="0"/>
              <a:t>There are too many cross-combinations to show here: so let’s look at univariate mixes.</a:t>
            </a:r>
          </a:p>
          <a:p>
            <a:endParaRPr lang="en-US" dirty="0" smtClean="0"/>
          </a:p>
        </p:txBody>
      </p:sp>
    </p:spTree>
    <p:extLst>
      <p:ext uri="{BB962C8B-B14F-4D97-AF65-F5344CB8AC3E}">
        <p14:creationId xmlns:p14="http://schemas.microsoft.com/office/powerpoint/2010/main" val="174248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40acbh\Desktop\Misc\_SOA\2019_ValAct\insurance_pl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99" y="1074477"/>
            <a:ext cx="7589838" cy="52435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26</a:t>
            </a:fld>
            <a:endParaRPr lang="en-US" dirty="0"/>
          </a:p>
        </p:txBody>
      </p:sp>
      <p:sp>
        <p:nvSpPr>
          <p:cNvPr id="5" name="CustomShape 1"/>
          <p:cNvSpPr/>
          <p:nvPr/>
        </p:nvSpPr>
        <p:spPr>
          <a:xfrm>
            <a:off x="838080" y="333360"/>
            <a:ext cx="10514520" cy="67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0" strike="noStrike" spc="-1" dirty="0">
                <a:solidFill>
                  <a:srgbClr val="000000"/>
                </a:solidFill>
                <a:latin typeface="Calibri"/>
                <a:ea typeface="DejaVu Sans"/>
              </a:rPr>
              <a:t>Insurance plan</a:t>
            </a:r>
            <a:endParaRPr lang="en-US" sz="4000" b="0" strike="noStrike" spc="-1" dirty="0">
              <a:latin typeface="Arial"/>
            </a:endParaRPr>
          </a:p>
        </p:txBody>
      </p:sp>
      <p:sp>
        <p:nvSpPr>
          <p:cNvPr id="2" name="TextBox 1"/>
          <p:cNvSpPr txBox="1"/>
          <p:nvPr/>
        </p:nvSpPr>
        <p:spPr>
          <a:xfrm>
            <a:off x="5340832" y="1921306"/>
            <a:ext cx="4351448" cy="646331"/>
          </a:xfrm>
          <a:prstGeom prst="rect">
            <a:avLst/>
          </a:prstGeom>
          <a:noFill/>
        </p:spPr>
        <p:txBody>
          <a:bodyPr wrap="none" rtlCol="0">
            <a:spAutoFit/>
          </a:bodyPr>
          <a:lstStyle/>
          <a:p>
            <a:r>
              <a:rPr lang="en-US" b="1" dirty="0" smtClean="0"/>
              <a:t>Going up on Y axis: </a:t>
            </a:r>
          </a:p>
          <a:p>
            <a:r>
              <a:rPr lang="en-US" dirty="0" smtClean="0"/>
              <a:t>Less term, more UL and ULSG, bit more VLSG</a:t>
            </a:r>
          </a:p>
        </p:txBody>
      </p:sp>
      <p:sp>
        <p:nvSpPr>
          <p:cNvPr id="8" name="TextBox 7"/>
          <p:cNvSpPr txBox="1"/>
          <p:nvPr/>
        </p:nvSpPr>
        <p:spPr>
          <a:xfrm>
            <a:off x="7413060" y="2988106"/>
            <a:ext cx="3939540" cy="646331"/>
          </a:xfrm>
          <a:prstGeom prst="rect">
            <a:avLst/>
          </a:prstGeom>
          <a:noFill/>
        </p:spPr>
        <p:txBody>
          <a:bodyPr wrap="square" rtlCol="0">
            <a:spAutoFit/>
          </a:bodyPr>
          <a:lstStyle/>
          <a:p>
            <a:r>
              <a:rPr lang="en-US" b="1" dirty="0" smtClean="0"/>
              <a:t>Going right on X axis: </a:t>
            </a:r>
            <a:br>
              <a:rPr lang="en-US" b="1" dirty="0" smtClean="0"/>
            </a:br>
            <a:r>
              <a:rPr lang="en-US" dirty="0" smtClean="0"/>
              <a:t>More term, ULSG; less perm, VL</a:t>
            </a:r>
          </a:p>
        </p:txBody>
      </p:sp>
      <p:sp>
        <p:nvSpPr>
          <p:cNvPr id="7" name="Rectangle 6"/>
          <p:cNvSpPr/>
          <p:nvPr/>
        </p:nvSpPr>
        <p:spPr>
          <a:xfrm>
            <a:off x="4492204" y="130665"/>
            <a:ext cx="7356896" cy="1200329"/>
          </a:xfrm>
          <a:prstGeom prst="rect">
            <a:avLst/>
          </a:prstGeom>
        </p:spPr>
        <p:txBody>
          <a:bodyPr wrap="square">
            <a:spAutoFit/>
          </a:bodyPr>
          <a:lstStyle/>
          <a:p>
            <a:r>
              <a:rPr lang="en-US" b="1" u="sng" dirty="0" smtClean="0"/>
              <a:t>What this is: principal component analysis of mix of exposure (amount)</a:t>
            </a:r>
            <a:r>
              <a:rPr lang="en-US" b="1" i="1" u="sng" dirty="0" smtClean="0"/>
              <a:t> from </a:t>
            </a:r>
            <a:r>
              <a:rPr lang="en-US" b="1" u="sng" dirty="0" smtClean="0"/>
              <a:t>matrix of study year, plan: share of that study year’s total exposure</a:t>
            </a:r>
            <a:endParaRPr lang="en-US" b="1" i="1" u="sng" dirty="0" smtClean="0"/>
          </a:p>
          <a:p>
            <a:r>
              <a:rPr lang="en-US" i="1" dirty="0" smtClean="0"/>
              <a:t>Black </a:t>
            </a:r>
            <a:r>
              <a:rPr lang="en-US" i="1" dirty="0"/>
              <a:t>bars are average distribution across years.</a:t>
            </a:r>
          </a:p>
          <a:p>
            <a:r>
              <a:rPr lang="en-US" i="1" dirty="0"/>
              <a:t>Red bars show </a:t>
            </a:r>
            <a:r>
              <a:rPr lang="en-US" i="1" dirty="0" smtClean="0"/>
              <a:t>directionally to where the mix shifts going up the axis</a:t>
            </a:r>
            <a:endParaRPr lang="en-US" i="1" dirty="0"/>
          </a:p>
        </p:txBody>
      </p:sp>
    </p:spTree>
    <p:extLst>
      <p:ext uri="{BB962C8B-B14F-4D97-AF65-F5344CB8AC3E}">
        <p14:creationId xmlns:p14="http://schemas.microsoft.com/office/powerpoint/2010/main" val="2037899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40acbh\Desktop\Misc\_SOA\2019_ValAct\face_amount_b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78" y="874652"/>
            <a:ext cx="7589838" cy="52435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27</a:t>
            </a:fld>
            <a:endParaRPr lang="en-US" dirty="0"/>
          </a:p>
        </p:txBody>
      </p:sp>
      <p:sp>
        <p:nvSpPr>
          <p:cNvPr id="5" name="CustomShape 1"/>
          <p:cNvSpPr/>
          <p:nvPr/>
        </p:nvSpPr>
        <p:spPr>
          <a:xfrm>
            <a:off x="838080" y="333360"/>
            <a:ext cx="10514520" cy="67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0" strike="noStrike" spc="-1" dirty="0" smtClean="0">
                <a:solidFill>
                  <a:srgbClr val="000000"/>
                </a:solidFill>
                <a:latin typeface="Calibri"/>
                <a:ea typeface="DejaVu Sans"/>
              </a:rPr>
              <a:t>Face amount band</a:t>
            </a:r>
            <a:endParaRPr lang="en-US" sz="4000" b="0" strike="noStrike" spc="-1" dirty="0">
              <a:latin typeface="Arial"/>
            </a:endParaRPr>
          </a:p>
        </p:txBody>
      </p:sp>
      <p:sp>
        <p:nvSpPr>
          <p:cNvPr id="7" name="TextBox 6"/>
          <p:cNvSpPr txBox="1"/>
          <p:nvPr/>
        </p:nvSpPr>
        <p:spPr>
          <a:xfrm>
            <a:off x="5411341" y="915072"/>
            <a:ext cx="2606804" cy="923330"/>
          </a:xfrm>
          <a:prstGeom prst="rect">
            <a:avLst/>
          </a:prstGeom>
          <a:noFill/>
        </p:spPr>
        <p:txBody>
          <a:bodyPr wrap="none" rtlCol="0">
            <a:spAutoFit/>
          </a:bodyPr>
          <a:lstStyle/>
          <a:p>
            <a:r>
              <a:rPr lang="en-US" b="1" dirty="0" smtClean="0"/>
              <a:t>Going up on Y axis: </a:t>
            </a:r>
          </a:p>
          <a:p>
            <a:r>
              <a:rPr lang="en-US" dirty="0" smtClean="0"/>
              <a:t>Less 250k-500k; 500k-1M.</a:t>
            </a:r>
          </a:p>
          <a:p>
            <a:r>
              <a:rPr lang="en-US" dirty="0" smtClean="0"/>
              <a:t>More 2.5M+; &lt;250k</a:t>
            </a:r>
          </a:p>
        </p:txBody>
      </p:sp>
      <p:sp>
        <p:nvSpPr>
          <p:cNvPr id="8" name="TextBox 7"/>
          <p:cNvSpPr txBox="1"/>
          <p:nvPr/>
        </p:nvSpPr>
        <p:spPr>
          <a:xfrm>
            <a:off x="7565872" y="5312206"/>
            <a:ext cx="3576428" cy="646331"/>
          </a:xfrm>
          <a:prstGeom prst="rect">
            <a:avLst/>
          </a:prstGeom>
          <a:noFill/>
        </p:spPr>
        <p:txBody>
          <a:bodyPr wrap="none" rtlCol="0">
            <a:spAutoFit/>
          </a:bodyPr>
          <a:lstStyle/>
          <a:p>
            <a:r>
              <a:rPr lang="en-US" b="1" dirty="0" smtClean="0"/>
              <a:t>Going right on X axis: </a:t>
            </a:r>
          </a:p>
          <a:p>
            <a:r>
              <a:rPr lang="en-US" dirty="0" smtClean="0"/>
              <a:t>Less &lt; 500k; more in each band 1M+</a:t>
            </a:r>
          </a:p>
        </p:txBody>
      </p:sp>
    </p:spTree>
    <p:extLst>
      <p:ext uri="{BB962C8B-B14F-4D97-AF65-F5344CB8AC3E}">
        <p14:creationId xmlns:p14="http://schemas.microsoft.com/office/powerpoint/2010/main" val="1742482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40acbh\Desktop\Misc\_SOA\2019_ValAct\du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536" y="673790"/>
            <a:ext cx="8195119" cy="5605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28</a:t>
            </a:fld>
            <a:endParaRPr lang="en-US" dirty="0"/>
          </a:p>
        </p:txBody>
      </p:sp>
      <p:sp>
        <p:nvSpPr>
          <p:cNvPr id="5" name="CustomShape 1"/>
          <p:cNvSpPr/>
          <p:nvPr/>
        </p:nvSpPr>
        <p:spPr>
          <a:xfrm>
            <a:off x="838080" y="333360"/>
            <a:ext cx="10514520" cy="67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0" strike="noStrike" spc="-1" dirty="0" smtClean="0">
                <a:solidFill>
                  <a:srgbClr val="000000"/>
                </a:solidFill>
                <a:latin typeface="Calibri"/>
                <a:ea typeface="DejaVu Sans"/>
              </a:rPr>
              <a:t>Duration</a:t>
            </a:r>
            <a:endParaRPr lang="en-US" sz="4000" b="0" strike="noStrike" spc="-1" dirty="0">
              <a:latin typeface="Arial"/>
            </a:endParaRPr>
          </a:p>
        </p:txBody>
      </p:sp>
      <p:sp>
        <p:nvSpPr>
          <p:cNvPr id="9" name="TextBox 8"/>
          <p:cNvSpPr txBox="1"/>
          <p:nvPr/>
        </p:nvSpPr>
        <p:spPr>
          <a:xfrm>
            <a:off x="7911473" y="2153563"/>
            <a:ext cx="3941913" cy="923330"/>
          </a:xfrm>
          <a:prstGeom prst="rect">
            <a:avLst/>
          </a:prstGeom>
          <a:noFill/>
        </p:spPr>
        <p:txBody>
          <a:bodyPr wrap="none" rtlCol="0">
            <a:spAutoFit/>
          </a:bodyPr>
          <a:lstStyle/>
          <a:p>
            <a:r>
              <a:rPr lang="en-US" b="1" dirty="0" smtClean="0"/>
              <a:t>Going up on X axis: </a:t>
            </a:r>
          </a:p>
          <a:p>
            <a:r>
              <a:rPr lang="en-US" dirty="0" smtClean="0"/>
              <a:t>Generally aging: makes some sense that </a:t>
            </a:r>
          </a:p>
          <a:p>
            <a:r>
              <a:rPr lang="en-US" dirty="0" smtClean="0"/>
              <a:t>this one is smoother</a:t>
            </a:r>
          </a:p>
        </p:txBody>
      </p:sp>
    </p:spTree>
    <p:extLst>
      <p:ext uri="{BB962C8B-B14F-4D97-AF65-F5344CB8AC3E}">
        <p14:creationId xmlns:p14="http://schemas.microsoft.com/office/powerpoint/2010/main" val="2633510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40acbh\Desktop\Misc\_SOA\2019_ValAct\gen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06" y="990821"/>
            <a:ext cx="7666038" cy="5243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Gender</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29</a:t>
            </a:fld>
            <a:endParaRPr lang="en-US" dirty="0"/>
          </a:p>
        </p:txBody>
      </p:sp>
      <p:sp>
        <p:nvSpPr>
          <p:cNvPr id="6" name="TextBox 5"/>
          <p:cNvSpPr txBox="1"/>
          <p:nvPr/>
        </p:nvSpPr>
        <p:spPr>
          <a:xfrm>
            <a:off x="6921699" y="605174"/>
            <a:ext cx="4323244" cy="2031325"/>
          </a:xfrm>
          <a:prstGeom prst="rect">
            <a:avLst/>
          </a:prstGeom>
          <a:noFill/>
        </p:spPr>
        <p:txBody>
          <a:bodyPr wrap="square" rtlCol="0">
            <a:spAutoFit/>
          </a:bodyPr>
          <a:lstStyle/>
          <a:p>
            <a:r>
              <a:rPr lang="en-US" b="1" dirty="0" smtClean="0"/>
              <a:t>Going up on X axis: </a:t>
            </a:r>
          </a:p>
          <a:p>
            <a:r>
              <a:rPr lang="en-US" dirty="0" smtClean="0"/>
              <a:t>More male</a:t>
            </a:r>
          </a:p>
          <a:p>
            <a:r>
              <a:rPr lang="en-US" dirty="0" smtClean="0"/>
              <a:t>2012 back-tracked.</a:t>
            </a:r>
          </a:p>
          <a:p>
            <a:r>
              <a:rPr lang="en-US" dirty="0" smtClean="0"/>
              <a:t>2013-5 showing even trend.</a:t>
            </a:r>
          </a:p>
          <a:p>
            <a:endParaRPr lang="en-US" dirty="0"/>
          </a:p>
          <a:p>
            <a:r>
              <a:rPr lang="en-US" dirty="0" smtClean="0"/>
              <a:t>NOTE:  is really one-dimensional </a:t>
            </a:r>
          </a:p>
          <a:p>
            <a:r>
              <a:rPr lang="en-US" dirty="0" smtClean="0"/>
              <a:t>– think one degree of freedom</a:t>
            </a:r>
          </a:p>
        </p:txBody>
      </p:sp>
      <p:sp>
        <p:nvSpPr>
          <p:cNvPr id="3" name="Rectangle 2"/>
          <p:cNvSpPr/>
          <p:nvPr/>
        </p:nvSpPr>
        <p:spPr>
          <a:xfrm>
            <a:off x="8588828" y="3087077"/>
            <a:ext cx="3124200" cy="1477328"/>
          </a:xfrm>
          <a:prstGeom prst="rect">
            <a:avLst/>
          </a:prstGeom>
        </p:spPr>
        <p:txBody>
          <a:bodyPr wrap="square">
            <a:spAutoFit/>
          </a:bodyPr>
          <a:lstStyle/>
          <a:p>
            <a:r>
              <a:rPr lang="en-US" dirty="0"/>
              <a:t>ALSO NOTE: these distributions should ideally be transformed out of the simplex into a real space.. But this is close enough to illustrate</a:t>
            </a:r>
          </a:p>
        </p:txBody>
      </p:sp>
    </p:spTree>
    <p:extLst>
      <p:ext uri="{BB962C8B-B14F-4D97-AF65-F5344CB8AC3E}">
        <p14:creationId xmlns:p14="http://schemas.microsoft.com/office/powerpoint/2010/main" val="145224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3</a:t>
            </a:fld>
            <a:endParaRPr lang="en-US" dirty="0"/>
          </a:p>
        </p:txBody>
      </p:sp>
      <p:sp>
        <p:nvSpPr>
          <p:cNvPr id="10" name="Title 1"/>
          <p:cNvSpPr>
            <a:spLocks noGrp="1"/>
          </p:cNvSpPr>
          <p:nvPr>
            <p:ph type="title"/>
          </p:nvPr>
        </p:nvSpPr>
        <p:spPr>
          <a:xfrm>
            <a:off x="838200" y="422698"/>
            <a:ext cx="10515600" cy="1276985"/>
          </a:xfrm>
        </p:spPr>
        <p:txBody>
          <a:bodyPr/>
          <a:lstStyle/>
          <a:p>
            <a:r>
              <a:rPr lang="en-US" dirty="0" smtClean="0"/>
              <a:t>Overview</a:t>
            </a:r>
            <a:endParaRPr lang="en-US" dirty="0"/>
          </a:p>
        </p:txBody>
      </p:sp>
      <p:sp>
        <p:nvSpPr>
          <p:cNvPr id="11" name="Content Placeholder 2"/>
          <p:cNvSpPr>
            <a:spLocks noGrp="1"/>
          </p:cNvSpPr>
          <p:nvPr>
            <p:ph sz="quarter" idx="12"/>
          </p:nvPr>
        </p:nvSpPr>
        <p:spPr>
          <a:xfrm>
            <a:off x="838200" y="1699682"/>
            <a:ext cx="10515600" cy="4213225"/>
          </a:xfrm>
        </p:spPr>
        <p:txBody>
          <a:bodyPr>
            <a:normAutofit/>
          </a:bodyPr>
          <a:lstStyle/>
          <a:p>
            <a:pPr marL="0" indent="0">
              <a:buNone/>
            </a:pPr>
            <a:r>
              <a:rPr lang="en-US" b="1" dirty="0" smtClean="0"/>
              <a:t>Welcome + thanks !</a:t>
            </a:r>
          </a:p>
          <a:p>
            <a:r>
              <a:rPr lang="en-US" dirty="0" smtClean="0"/>
              <a:t>The link to the session: </a:t>
            </a:r>
            <a:br>
              <a:rPr lang="en-US" dirty="0" smtClean="0"/>
            </a:br>
            <a:r>
              <a:rPr lang="en-US" b="1" dirty="0" smtClean="0"/>
              <a:t>Understanding what happened: for better portfolio management</a:t>
            </a:r>
          </a:p>
          <a:p>
            <a:pPr lvl="1"/>
            <a:r>
              <a:rPr lang="en-US" dirty="0" smtClean="0"/>
              <a:t>Supporting assumption choice: what past events to include or not</a:t>
            </a:r>
          </a:p>
          <a:p>
            <a:pPr lvl="1"/>
            <a:r>
              <a:rPr lang="en-US" dirty="0" smtClean="0"/>
              <a:t>Narrative of past events: always useful</a:t>
            </a:r>
          </a:p>
          <a:p>
            <a:r>
              <a:rPr lang="en-US" dirty="0" smtClean="0"/>
              <a:t>Topics: </a:t>
            </a:r>
            <a:r>
              <a:rPr lang="en-US" b="1" dirty="0" smtClean="0"/>
              <a:t>ILEC work to incorporate analytics</a:t>
            </a:r>
          </a:p>
          <a:p>
            <a:pPr lvl="1"/>
            <a:r>
              <a:rPr lang="en-US" dirty="0" smtClean="0"/>
              <a:t>For industry experience insight</a:t>
            </a:r>
          </a:p>
          <a:p>
            <a:pPr lvl="1"/>
            <a:r>
              <a:rPr lang="en-US" dirty="0" smtClean="0"/>
              <a:t>For approaches</a:t>
            </a:r>
          </a:p>
          <a:p>
            <a:pPr lvl="1"/>
            <a:r>
              <a:rPr lang="en-US" dirty="0" smtClean="0"/>
              <a:t>Is work in progress!</a:t>
            </a:r>
          </a:p>
        </p:txBody>
      </p:sp>
    </p:spTree>
    <p:extLst>
      <p:ext uri="{BB962C8B-B14F-4D97-AF65-F5344CB8AC3E}">
        <p14:creationId xmlns:p14="http://schemas.microsoft.com/office/powerpoint/2010/main" val="101797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40acbh\Desktop\Misc\_SOA\2019_ValAct\issue_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49" y="1176237"/>
            <a:ext cx="7666038" cy="52435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Issue age</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30</a:t>
            </a:fld>
            <a:endParaRPr lang="en-US" dirty="0"/>
          </a:p>
        </p:txBody>
      </p:sp>
      <p:sp>
        <p:nvSpPr>
          <p:cNvPr id="6" name="TextBox 5"/>
          <p:cNvSpPr txBox="1"/>
          <p:nvPr/>
        </p:nvSpPr>
        <p:spPr>
          <a:xfrm>
            <a:off x="7193843" y="1378059"/>
            <a:ext cx="3360792" cy="923330"/>
          </a:xfrm>
          <a:prstGeom prst="rect">
            <a:avLst/>
          </a:prstGeom>
          <a:noFill/>
        </p:spPr>
        <p:txBody>
          <a:bodyPr wrap="none" rtlCol="0">
            <a:spAutoFit/>
          </a:bodyPr>
          <a:lstStyle/>
          <a:p>
            <a:r>
              <a:rPr lang="en-US" b="1" dirty="0" smtClean="0"/>
              <a:t>Going up on X axis: </a:t>
            </a:r>
          </a:p>
          <a:p>
            <a:r>
              <a:rPr lang="en-US" dirty="0" smtClean="0"/>
              <a:t>More in higher ages.</a:t>
            </a:r>
          </a:p>
          <a:p>
            <a:r>
              <a:rPr lang="en-US" dirty="0" smtClean="0"/>
              <a:t>Here 2009, 2010, 2012 also weird.</a:t>
            </a:r>
          </a:p>
        </p:txBody>
      </p:sp>
      <p:sp>
        <p:nvSpPr>
          <p:cNvPr id="7" name="TextBox 6"/>
          <p:cNvSpPr txBox="1"/>
          <p:nvPr/>
        </p:nvSpPr>
        <p:spPr>
          <a:xfrm>
            <a:off x="4087572" y="454729"/>
            <a:ext cx="2777042" cy="646331"/>
          </a:xfrm>
          <a:prstGeom prst="rect">
            <a:avLst/>
          </a:prstGeom>
          <a:noFill/>
        </p:spPr>
        <p:txBody>
          <a:bodyPr wrap="none" rtlCol="0">
            <a:spAutoFit/>
          </a:bodyPr>
          <a:lstStyle/>
          <a:p>
            <a:r>
              <a:rPr lang="en-US" b="1" dirty="0" smtClean="0"/>
              <a:t>Going up on Y axis: </a:t>
            </a:r>
          </a:p>
          <a:p>
            <a:r>
              <a:rPr lang="en-US" dirty="0" smtClean="0"/>
              <a:t>Is younger issues (L of peak)</a:t>
            </a:r>
          </a:p>
        </p:txBody>
      </p:sp>
    </p:spTree>
    <p:extLst>
      <p:ext uri="{BB962C8B-B14F-4D97-AF65-F5344CB8AC3E}">
        <p14:creationId xmlns:p14="http://schemas.microsoft.com/office/powerpoint/2010/main" val="607256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40acbh\Desktop\Misc\_SOA\2019_ValAct\smoker_stat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093788"/>
            <a:ext cx="7666038" cy="5243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Smoker status</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31</a:t>
            </a:fld>
            <a:endParaRPr lang="en-US" dirty="0"/>
          </a:p>
        </p:txBody>
      </p:sp>
      <p:sp>
        <p:nvSpPr>
          <p:cNvPr id="6" name="TextBox 5"/>
          <p:cNvSpPr txBox="1"/>
          <p:nvPr/>
        </p:nvSpPr>
        <p:spPr>
          <a:xfrm>
            <a:off x="7193843" y="1378059"/>
            <a:ext cx="4781694" cy="1477328"/>
          </a:xfrm>
          <a:prstGeom prst="rect">
            <a:avLst/>
          </a:prstGeom>
          <a:noFill/>
        </p:spPr>
        <p:txBody>
          <a:bodyPr wrap="none" rtlCol="0">
            <a:spAutoFit/>
          </a:bodyPr>
          <a:lstStyle/>
          <a:p>
            <a:r>
              <a:rPr lang="en-US" b="1" dirty="0" smtClean="0"/>
              <a:t>Going up on X axis: </a:t>
            </a:r>
          </a:p>
          <a:p>
            <a:r>
              <a:rPr lang="en-US" dirty="0" smtClean="0"/>
              <a:t>More smoker.</a:t>
            </a:r>
          </a:p>
          <a:p>
            <a:endParaRPr lang="en-US" dirty="0"/>
          </a:p>
          <a:p>
            <a:r>
              <a:rPr lang="en-US" dirty="0" smtClean="0"/>
              <a:t>So: more recent years have less smoker exposure,</a:t>
            </a:r>
          </a:p>
          <a:p>
            <a:r>
              <a:rPr lang="en-US" dirty="0" smtClean="0"/>
              <a:t>More nonsmoker.</a:t>
            </a:r>
          </a:p>
        </p:txBody>
      </p:sp>
    </p:spTree>
    <p:extLst>
      <p:ext uri="{BB962C8B-B14F-4D97-AF65-F5344CB8AC3E}">
        <p14:creationId xmlns:p14="http://schemas.microsoft.com/office/powerpoint/2010/main" val="829806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algorithms</a:t>
            </a:r>
            <a:endParaRPr lang="en-US" dirty="0"/>
          </a:p>
        </p:txBody>
      </p:sp>
      <p:sp>
        <p:nvSpPr>
          <p:cNvPr id="3" name="Content Placeholder 2"/>
          <p:cNvSpPr>
            <a:spLocks noGrp="1"/>
          </p:cNvSpPr>
          <p:nvPr>
            <p:ph sz="quarter" idx="12"/>
          </p:nvPr>
        </p:nvSpPr>
        <p:spPr/>
        <p:txBody>
          <a:bodyPr/>
          <a:lstStyle/>
          <a:p>
            <a:r>
              <a:rPr lang="en-US" dirty="0" smtClean="0"/>
              <a:t>Purpose:  </a:t>
            </a:r>
            <a:r>
              <a:rPr lang="en-US" b="1" dirty="0" smtClean="0"/>
              <a:t>calculate</a:t>
            </a:r>
            <a:r>
              <a:rPr lang="en-US" dirty="0" smtClean="0"/>
              <a:t> the groups</a:t>
            </a:r>
          </a:p>
          <a:p>
            <a:r>
              <a:rPr lang="en-US" b="1" dirty="0" smtClean="0"/>
              <a:t>Assign</a:t>
            </a:r>
            <a:r>
              <a:rPr lang="en-US" dirty="0" smtClean="0"/>
              <a:t> </a:t>
            </a:r>
            <a:r>
              <a:rPr lang="en-US" b="1" dirty="0" smtClean="0"/>
              <a:t>individuals</a:t>
            </a:r>
            <a:r>
              <a:rPr lang="en-US" dirty="0" smtClean="0"/>
              <a:t> to groups</a:t>
            </a:r>
          </a:p>
          <a:p>
            <a:pPr lvl="1"/>
            <a:r>
              <a:rPr lang="en-US" dirty="0" smtClean="0"/>
              <a:t>Individual years – other subsets</a:t>
            </a:r>
          </a:p>
          <a:p>
            <a:r>
              <a:rPr lang="en-US" b="1" dirty="0" smtClean="0"/>
              <a:t>Ex: </a:t>
            </a:r>
            <a:r>
              <a:rPr lang="en-US" dirty="0" smtClean="0"/>
              <a:t>is the most recent year pretty similar to prior years </a:t>
            </a:r>
          </a:p>
          <a:p>
            <a:pPr marL="457200" lvl="1" indent="0">
              <a:buNone/>
            </a:pPr>
            <a:r>
              <a:rPr lang="en-US" dirty="0" smtClean="0"/>
              <a:t>– or did it zig instead of zag?</a:t>
            </a:r>
            <a:endParaRPr lang="en-US" b="1" dirty="0" smtClean="0"/>
          </a:p>
          <a:p>
            <a:r>
              <a:rPr lang="en-US" dirty="0"/>
              <a:t>With few observations (like years) it makes less </a:t>
            </a:r>
            <a:r>
              <a:rPr lang="en-US" dirty="0" smtClean="0"/>
              <a:t>sense</a:t>
            </a:r>
          </a:p>
          <a:p>
            <a:pPr lvl="1"/>
            <a:r>
              <a:rPr lang="en-US" dirty="0" smtClean="0"/>
              <a:t>But the intuition is there: quantitatively address which one is an oddball</a:t>
            </a:r>
          </a:p>
          <a:p>
            <a:r>
              <a:rPr lang="en-US" dirty="0" smtClean="0"/>
              <a:t>SVD reduces the number of dimensions of an entity to facilitate computation for large groups</a:t>
            </a:r>
            <a:endParaRPr lang="en-US" dirty="0"/>
          </a:p>
          <a:p>
            <a:pPr marL="0" indent="0">
              <a:buNone/>
            </a:pPr>
            <a:endParaRPr lang="en-US" b="1"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32</a:t>
            </a:fld>
            <a:endParaRPr lang="en-US" dirty="0"/>
          </a:p>
        </p:txBody>
      </p:sp>
    </p:spTree>
    <p:extLst>
      <p:ext uri="{BB962C8B-B14F-4D97-AF65-F5344CB8AC3E}">
        <p14:creationId xmlns:p14="http://schemas.microsoft.com/office/powerpoint/2010/main" val="4034300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examples: Python </a:t>
            </a:r>
            <a:r>
              <a:rPr lang="en-US" dirty="0" err="1" smtClean="0"/>
              <a:t>scikit</a:t>
            </a:r>
            <a:r>
              <a:rPr lang="en-US" dirty="0" smtClean="0"/>
              <a:t>-learn package</a:t>
            </a:r>
            <a:endParaRPr lang="en-US" dirty="0"/>
          </a:p>
        </p:txBody>
      </p:sp>
      <p:sp>
        <p:nvSpPr>
          <p:cNvPr id="3" name="Content Placeholder 2"/>
          <p:cNvSpPr>
            <a:spLocks noGrp="1"/>
          </p:cNvSpPr>
          <p:nvPr>
            <p:ph sz="quarter" idx="12"/>
          </p:nvPr>
        </p:nvSpPr>
        <p:spPr>
          <a:xfrm>
            <a:off x="847725" y="1191370"/>
            <a:ext cx="10382250" cy="437406"/>
          </a:xfrm>
        </p:spPr>
        <p:txBody>
          <a:bodyPr>
            <a:normAutofit lnSpcReduction="10000"/>
          </a:bodyPr>
          <a:lstStyle/>
          <a:p>
            <a:pPr marL="0" indent="0">
              <a:buNone/>
            </a:pPr>
            <a:r>
              <a:rPr lang="en-US" dirty="0"/>
              <a:t>https://scikit-learn.org/stable/modules/clustering.html</a:t>
            </a:r>
          </a:p>
        </p:txBody>
      </p:sp>
      <p:sp>
        <p:nvSpPr>
          <p:cNvPr id="4" name="Slide Number Placeholder 3"/>
          <p:cNvSpPr>
            <a:spLocks noGrp="1"/>
          </p:cNvSpPr>
          <p:nvPr>
            <p:ph type="sldNum" sz="quarter" idx="4"/>
          </p:nvPr>
        </p:nvSpPr>
        <p:spPr/>
        <p:txBody>
          <a:bodyPr/>
          <a:lstStyle/>
          <a:p>
            <a:fld id="{25C4F4D4-6F9F-4101-B420-EAE9BABB75B0}" type="slidenum">
              <a:rPr lang="en-US" smtClean="0"/>
              <a:pPr/>
              <a:t>33</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622425"/>
            <a:ext cx="76708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806543" y="2667000"/>
            <a:ext cx="2729850" cy="646331"/>
          </a:xfrm>
          <a:prstGeom prst="rect">
            <a:avLst/>
          </a:prstGeom>
          <a:noFill/>
        </p:spPr>
        <p:txBody>
          <a:bodyPr wrap="none" rtlCol="0">
            <a:spAutoFit/>
          </a:bodyPr>
          <a:lstStyle/>
          <a:p>
            <a:r>
              <a:rPr lang="en-US" dirty="0" smtClean="0"/>
              <a:t>Different methods,</a:t>
            </a:r>
          </a:p>
          <a:p>
            <a:r>
              <a:rPr lang="en-US" dirty="0" smtClean="0"/>
              <a:t>different types of situations</a:t>
            </a:r>
            <a:endParaRPr lang="en-US" dirty="0"/>
          </a:p>
        </p:txBody>
      </p:sp>
    </p:spTree>
    <p:extLst>
      <p:ext uri="{BB962C8B-B14F-4D97-AF65-F5344CB8AC3E}">
        <p14:creationId xmlns:p14="http://schemas.microsoft.com/office/powerpoint/2010/main" val="3652473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why this?</a:t>
            </a:r>
            <a:endParaRPr lang="en-US" dirty="0"/>
          </a:p>
        </p:txBody>
      </p:sp>
      <p:sp>
        <p:nvSpPr>
          <p:cNvPr id="3" name="Content Placeholder 2"/>
          <p:cNvSpPr>
            <a:spLocks noGrp="1"/>
          </p:cNvSpPr>
          <p:nvPr>
            <p:ph sz="quarter" idx="12"/>
          </p:nvPr>
        </p:nvSpPr>
        <p:spPr/>
        <p:txBody>
          <a:bodyPr/>
          <a:lstStyle/>
          <a:p>
            <a:r>
              <a:rPr lang="en-US" dirty="0" smtClean="0"/>
              <a:t>See where something was weird: </a:t>
            </a:r>
            <a:r>
              <a:rPr lang="en-US" b="1" dirty="0" smtClean="0"/>
              <a:t>computationally</a:t>
            </a:r>
            <a:endParaRPr lang="en-US" dirty="0" smtClean="0"/>
          </a:p>
          <a:p>
            <a:r>
              <a:rPr lang="en-US" dirty="0" smtClean="0"/>
              <a:t>Say whether new year – or other entity – is similar to others and if so to which: </a:t>
            </a:r>
            <a:r>
              <a:rPr lang="en-US" b="1" dirty="0" smtClean="0"/>
              <a:t>also computationally</a:t>
            </a:r>
            <a:endParaRPr lang="en-US" dirty="0" smtClean="0"/>
          </a:p>
          <a:p>
            <a:r>
              <a:rPr lang="en-US" dirty="0" smtClean="0"/>
              <a:t>Ex: new stat agent collecting data – hopefully no impact</a:t>
            </a:r>
          </a:p>
          <a:p>
            <a:r>
              <a:rPr lang="en-US" dirty="0" smtClean="0"/>
              <a:t>More advanced: decrements (mortality and / or lapse)</a:t>
            </a:r>
          </a:p>
          <a:p>
            <a:pPr lvl="1"/>
            <a:r>
              <a:rPr lang="en-US" dirty="0" smtClean="0"/>
              <a:t>for later!  Is even noisier</a:t>
            </a:r>
          </a:p>
          <a:p>
            <a:r>
              <a:rPr lang="en-US" dirty="0" smtClean="0"/>
              <a:t>For now: at least exposures should not be too jumpy – </a:t>
            </a:r>
          </a:p>
          <a:p>
            <a:pPr lvl="1"/>
            <a:r>
              <a:rPr lang="en-US" dirty="0" smtClean="0"/>
              <a:t>But with increase in study size there were still movements</a:t>
            </a:r>
          </a:p>
        </p:txBody>
      </p:sp>
      <p:sp>
        <p:nvSpPr>
          <p:cNvPr id="4" name="Slide Number Placeholder 3"/>
          <p:cNvSpPr>
            <a:spLocks noGrp="1"/>
          </p:cNvSpPr>
          <p:nvPr>
            <p:ph type="sldNum" sz="quarter" idx="4"/>
          </p:nvPr>
        </p:nvSpPr>
        <p:spPr/>
        <p:txBody>
          <a:bodyPr/>
          <a:lstStyle/>
          <a:p>
            <a:fld id="{25C4F4D4-6F9F-4101-B420-EAE9BABB75B0}" type="slidenum">
              <a:rPr lang="en-US" smtClean="0"/>
              <a:pPr/>
              <a:t>34</a:t>
            </a:fld>
            <a:endParaRPr lang="en-US" dirty="0"/>
          </a:p>
        </p:txBody>
      </p:sp>
    </p:spTree>
    <p:extLst>
      <p:ext uri="{BB962C8B-B14F-4D97-AF65-F5344CB8AC3E}">
        <p14:creationId xmlns:p14="http://schemas.microsoft.com/office/powerpoint/2010/main" val="1326391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thanks for your attention!</a:t>
            </a:r>
            <a:endParaRPr lang="en-US" dirty="0"/>
          </a:p>
        </p:txBody>
      </p:sp>
      <p:sp>
        <p:nvSpPr>
          <p:cNvPr id="3" name="Text Placeholder 8"/>
          <p:cNvSpPr txBox="1">
            <a:spLocks/>
          </p:cNvSpPr>
          <p:nvPr/>
        </p:nvSpPr>
        <p:spPr>
          <a:xfrm>
            <a:off x="792397" y="4056615"/>
            <a:ext cx="6096947" cy="2986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Brian D. Holland, FSA, MAAA</a:t>
            </a:r>
            <a:endParaRPr lang="en-US" dirty="0"/>
          </a:p>
        </p:txBody>
      </p:sp>
    </p:spTree>
    <p:extLst>
      <p:ext uri="{BB962C8B-B14F-4D97-AF65-F5344CB8AC3E}">
        <p14:creationId xmlns:p14="http://schemas.microsoft.com/office/powerpoint/2010/main" val="144023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19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 dirty="0" smtClean="0">
                <a:ea typeface="DejaVu Sans"/>
              </a:rPr>
              <a:t>Recent ILEC data: </a:t>
            </a:r>
            <a:br>
              <a:rPr lang="en-US" spc="-1" dirty="0" smtClean="0">
                <a:ea typeface="DejaVu Sans"/>
              </a:rPr>
            </a:br>
            <a:r>
              <a:rPr lang="en-US" spc="-1" dirty="0" smtClean="0">
                <a:ea typeface="DejaVu Sans"/>
              </a:rPr>
              <a:t>Total </a:t>
            </a:r>
            <a:r>
              <a:rPr lang="en-US" spc="-1" dirty="0">
                <a:ea typeface="DejaVu Sans"/>
              </a:rPr>
              <a:t>experience</a:t>
            </a:r>
            <a:endParaRPr lang="en-US" spc="-1" dirty="0">
              <a:latin typeface="Arial"/>
            </a:endParaRPr>
          </a:p>
        </p:txBody>
      </p:sp>
    </p:spTree>
    <p:extLst>
      <p:ext uri="{BB962C8B-B14F-4D97-AF65-F5344CB8AC3E}">
        <p14:creationId xmlns:p14="http://schemas.microsoft.com/office/powerpoint/2010/main" val="361132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5</a:t>
            </a:fld>
            <a:endParaRPr lang="en-US" dirty="0"/>
          </a:p>
        </p:txBody>
      </p:sp>
      <p:sp>
        <p:nvSpPr>
          <p:cNvPr id="5" name="CustomShape 1"/>
          <p:cNvSpPr>
            <a:spLocks noGrp="1"/>
          </p:cNvSpPr>
          <p:nvPr>
            <p:ph type="title"/>
          </p:nvPr>
        </p:nvSpPr>
        <p:spPr>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0" strike="noStrike" spc="-1" dirty="0" smtClean="0">
                <a:solidFill>
                  <a:srgbClr val="000000"/>
                </a:solidFill>
                <a:latin typeface="Calibri"/>
                <a:ea typeface="DejaVu Sans"/>
              </a:rPr>
              <a:t>Q: How </a:t>
            </a:r>
            <a:r>
              <a:rPr lang="en-US" sz="4000" b="0" strike="noStrike" spc="-1" dirty="0">
                <a:solidFill>
                  <a:srgbClr val="000000"/>
                </a:solidFill>
                <a:latin typeface="Calibri"/>
                <a:ea typeface="DejaVu Sans"/>
              </a:rPr>
              <a:t>much data for 2009-15</a:t>
            </a:r>
            <a:r>
              <a:rPr lang="en-US" sz="4000" b="0" strike="noStrike" spc="-1" dirty="0" smtClean="0">
                <a:solidFill>
                  <a:srgbClr val="000000"/>
                </a:solidFill>
                <a:latin typeface="Calibri"/>
                <a:ea typeface="DejaVu Sans"/>
              </a:rPr>
              <a:t>?</a:t>
            </a:r>
          </a:p>
          <a:p>
            <a:pPr>
              <a:lnSpc>
                <a:spcPct val="90000"/>
              </a:lnSpc>
            </a:pPr>
            <a:r>
              <a:rPr lang="en-US" sz="4000" b="0" strike="noStrike" spc="-1" dirty="0" smtClean="0">
                <a:solidFill>
                  <a:srgbClr val="000000"/>
                </a:solidFill>
                <a:latin typeface="Calibri"/>
                <a:ea typeface="DejaVu Sans"/>
              </a:rPr>
              <a:t>A: So much data: but slim in pockets</a:t>
            </a:r>
            <a:endParaRPr lang="en-US" sz="4000" b="0" strike="noStrike" spc="-1" dirty="0">
              <a:latin typeface="Arial"/>
            </a:endParaRPr>
          </a:p>
        </p:txBody>
      </p:sp>
      <p:graphicFrame>
        <p:nvGraphicFramePr>
          <p:cNvPr id="6" name="Table 3"/>
          <p:cNvGraphicFramePr/>
          <p:nvPr/>
        </p:nvGraphicFramePr>
        <p:xfrm>
          <a:off x="731520" y="1737360"/>
          <a:ext cx="10149840" cy="3263400"/>
        </p:xfrm>
        <a:graphic>
          <a:graphicData uri="http://schemas.openxmlformats.org/drawingml/2006/table">
            <a:tbl>
              <a:tblPr/>
              <a:tblGrid>
                <a:gridCol w="2029680"/>
                <a:gridCol w="2029680"/>
                <a:gridCol w="2028600"/>
                <a:gridCol w="2029680"/>
                <a:gridCol w="2032200"/>
              </a:tblGrid>
              <a:tr h="970560">
                <a:tc>
                  <a:txBody>
                    <a:bodyPr/>
                    <a:lstStyle/>
                    <a:p>
                      <a:endParaRPr lang="en-US"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en-US" sz="1800" b="1" strike="noStrike" spc="-1" dirty="0">
                          <a:latin typeface="Arial"/>
                        </a:rPr>
                        <a:t>Exposure</a:t>
                      </a:r>
                      <a:endParaRPr lang="en-US" sz="1800" b="0" strike="noStrike" spc="-1" dirty="0">
                        <a:latin typeface="Arial"/>
                      </a:endParaRPr>
                    </a:p>
                    <a:p>
                      <a:pPr algn="ctr">
                        <a:lnSpc>
                          <a:spcPct val="100000"/>
                        </a:lnSpc>
                      </a:pPr>
                      <a:r>
                        <a:rPr lang="en-US" sz="1800" b="1" strike="noStrike" spc="-1" dirty="0">
                          <a:latin typeface="Arial"/>
                        </a:rPr>
                        <a:t>(Bil $-Yrs)</a:t>
                      </a: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en-US" sz="1800" b="1" strike="noStrike" spc="-1" dirty="0">
                          <a:latin typeface="Arial"/>
                        </a:rPr>
                        <a:t>Exposure, Policy-Yrs (M)</a:t>
                      </a: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en-US" sz="1800" b="1" strike="noStrike" spc="-1" dirty="0">
                          <a:latin typeface="Arial"/>
                        </a:rPr>
                        <a:t>Claims</a:t>
                      </a:r>
                      <a:endParaRPr lang="en-US" sz="1800" b="0" strike="noStrike" spc="-1" dirty="0">
                        <a:latin typeface="Arial"/>
                      </a:endParaRPr>
                    </a:p>
                    <a:p>
                      <a:pPr algn="ctr">
                        <a:lnSpc>
                          <a:spcPct val="100000"/>
                        </a:lnSpc>
                      </a:pPr>
                      <a:r>
                        <a:rPr lang="en-US" sz="1800" b="1" strike="noStrike" spc="-1" dirty="0">
                          <a:latin typeface="Arial"/>
                        </a:rPr>
                        <a:t>($Bil)</a:t>
                      </a: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en-US" sz="1800" b="1" strike="noStrike" spc="-1" dirty="0">
                          <a:latin typeface="Arial"/>
                        </a:rPr>
                        <a:t>Claims</a:t>
                      </a:r>
                      <a:endParaRPr lang="en-US" sz="1800" b="0" strike="noStrike" spc="-1" dirty="0">
                        <a:latin typeface="Arial"/>
                      </a:endParaRPr>
                    </a:p>
                    <a:p>
                      <a:pPr algn="ctr">
                        <a:lnSpc>
                          <a:spcPct val="100000"/>
                        </a:lnSpc>
                      </a:pPr>
                      <a:r>
                        <a:rPr lang="en-US" sz="1800" b="1" strike="noStrike" spc="-1" dirty="0">
                          <a:latin typeface="Arial"/>
                        </a:rPr>
                        <a:t>Policies (M)</a:t>
                      </a: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94200">
                <a:tc>
                  <a:txBody>
                    <a:bodyPr/>
                    <a:lstStyle/>
                    <a:p>
                      <a:pPr algn="ctr">
                        <a:lnSpc>
                          <a:spcPct val="100000"/>
                        </a:lnSpc>
                      </a:pPr>
                      <a:r>
                        <a:rPr lang="en-US" sz="1800" b="1" strike="noStrike" spc="-1" dirty="0">
                          <a:latin typeface="Arial"/>
                        </a:rPr>
                        <a:t>Full dataset</a:t>
                      </a:r>
                      <a:endParaRPr lang="en-US" sz="1800" b="0" strike="noStrike" spc="-1" dirty="0">
                        <a:latin typeface="Arial"/>
                      </a:endParaRPr>
                    </a:p>
                    <a:p>
                      <a:pPr algn="ctr">
                        <a:lnSpc>
                          <a:spcPct val="100000"/>
                        </a:lnSpc>
                      </a:pP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r">
                        <a:lnSpc>
                          <a:spcPct val="100000"/>
                        </a:lnSpc>
                      </a:pPr>
                      <a:r>
                        <a:rPr lang="en-US" sz="1800" b="0" strike="noStrike" spc="-1" dirty="0">
                          <a:latin typeface="Arial"/>
                        </a:rPr>
                        <a:t>71,095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r">
                        <a:lnSpc>
                          <a:spcPct val="100000"/>
                        </a:lnSpc>
                      </a:pPr>
                      <a:r>
                        <a:rPr lang="en-US" sz="1800" b="0" strike="noStrike" spc="-1" dirty="0">
                          <a:latin typeface="Arial"/>
                        </a:rPr>
                        <a:t>352.5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r">
                        <a:lnSpc>
                          <a:spcPct val="100000"/>
                        </a:lnSpc>
                      </a:pPr>
                      <a:r>
                        <a:rPr lang="en-US" sz="1800" b="0" strike="noStrike" spc="-1" dirty="0">
                          <a:latin typeface="Arial"/>
                        </a:rPr>
                        <a:t>179</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r">
                        <a:lnSpc>
                          <a:spcPct val="100000"/>
                        </a:lnSpc>
                      </a:pPr>
                      <a:r>
                        <a:rPr lang="en-US" sz="1800" b="0" strike="noStrike" spc="-1" dirty="0">
                          <a:latin typeface="Arial"/>
                        </a:rPr>
                        <a:t>3.4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682560">
                <a:tc>
                  <a:txBody>
                    <a:bodyPr/>
                    <a:lstStyle/>
                    <a:p>
                      <a:pPr algn="ctr">
                        <a:lnSpc>
                          <a:spcPct val="100000"/>
                        </a:lnSpc>
                      </a:pPr>
                      <a:r>
                        <a:rPr lang="en-US" sz="1800" b="1" strike="noStrike" spc="-1" dirty="0">
                          <a:latin typeface="Arial"/>
                        </a:rPr>
                        <a:t>Adult issues</a:t>
                      </a: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r">
                        <a:lnSpc>
                          <a:spcPct val="100000"/>
                        </a:lnSpc>
                      </a:pPr>
                      <a:r>
                        <a:rPr lang="en-US" sz="1800" b="0" strike="noStrike" spc="-1" dirty="0">
                          <a:latin typeface="Arial"/>
                        </a:rPr>
                        <a:t>68,447</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r">
                        <a:lnSpc>
                          <a:spcPct val="100000"/>
                        </a:lnSpc>
                      </a:pPr>
                      <a:r>
                        <a:rPr lang="en-US" sz="1800" b="0" strike="noStrike" spc="-1" dirty="0">
                          <a:latin typeface="Arial"/>
                        </a:rPr>
                        <a:t>282.2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r">
                        <a:lnSpc>
                          <a:spcPct val="100000"/>
                        </a:lnSpc>
                      </a:pPr>
                      <a:r>
                        <a:rPr lang="en-US" sz="1800" b="0" strike="noStrike" spc="-1" dirty="0">
                          <a:latin typeface="Arial"/>
                        </a:rPr>
                        <a:t>177</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r">
                        <a:lnSpc>
                          <a:spcPct val="100000"/>
                        </a:lnSpc>
                      </a:pPr>
                      <a:r>
                        <a:rPr lang="en-US" sz="1800" b="0" strike="noStrike" spc="-1" dirty="0">
                          <a:latin typeface="Arial"/>
                        </a:rPr>
                        <a:t>3.2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970200">
                <a:tc>
                  <a:txBody>
                    <a:bodyPr/>
                    <a:lstStyle/>
                    <a:p>
                      <a:pPr algn="ctr">
                        <a:lnSpc>
                          <a:spcPct val="100000"/>
                        </a:lnSpc>
                      </a:pPr>
                      <a:r>
                        <a:rPr lang="en-US" sz="1800" b="1" strike="noStrike" spc="-1" dirty="0">
                          <a:latin typeface="Arial"/>
                        </a:rPr>
                        <a:t>Adult issues, face&gt;$25k</a:t>
                      </a: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r">
                        <a:lnSpc>
                          <a:spcPct val="100000"/>
                        </a:lnSpc>
                      </a:pPr>
                      <a:r>
                        <a:rPr lang="en-US" sz="1800" b="0" strike="noStrike" spc="-1" dirty="0">
                          <a:latin typeface="Arial"/>
                        </a:rPr>
                        <a:t>67,899</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r">
                        <a:lnSpc>
                          <a:spcPct val="100000"/>
                        </a:lnSpc>
                      </a:pPr>
                      <a:r>
                        <a:rPr lang="en-US" sz="1800" b="0" strike="noStrike" spc="-1" dirty="0">
                          <a:latin typeface="Arial"/>
                        </a:rPr>
                        <a:t>222.6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r">
                        <a:lnSpc>
                          <a:spcPct val="100000"/>
                        </a:lnSpc>
                      </a:pPr>
                      <a:r>
                        <a:rPr lang="en-US" sz="1800" b="0" strike="noStrike" spc="-1" dirty="0">
                          <a:latin typeface="Arial"/>
                        </a:rPr>
                        <a:t>162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r">
                        <a:lnSpc>
                          <a:spcPct val="100000"/>
                        </a:lnSpc>
                      </a:pPr>
                      <a:r>
                        <a:rPr lang="en-US" sz="1800" b="0" strike="noStrike" spc="-1" dirty="0">
                          <a:latin typeface="Arial"/>
                        </a:rPr>
                        <a:t>1.0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extLst>
      <p:ext uri="{BB962C8B-B14F-4D97-AF65-F5344CB8AC3E}">
        <p14:creationId xmlns:p14="http://schemas.microsoft.com/office/powerpoint/2010/main" val="76017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C3EB102-FFD6-154A-81A8-392DB4A1ADF4}"/>
              </a:ext>
            </a:extLst>
          </p:cNvPr>
          <p:cNvSpPr>
            <a:spLocks noGrp="1"/>
          </p:cNvSpPr>
          <p:nvPr>
            <p:ph type="sldNum" sz="quarter" idx="4"/>
          </p:nvPr>
        </p:nvSpPr>
        <p:spPr/>
        <p:txBody>
          <a:bodyPr/>
          <a:lstStyle/>
          <a:p>
            <a:fld id="{25C4F4D4-6F9F-4101-B420-EAE9BABB75B0}" type="slidenum">
              <a:rPr lang="en-US" smtClean="0"/>
              <a:pPr/>
              <a:t>6</a:t>
            </a:fld>
            <a:endParaRPr lang="en-US" dirty="0"/>
          </a:p>
        </p:txBody>
      </p:sp>
      <p:sp>
        <p:nvSpPr>
          <p:cNvPr id="3" name="CustomShape 1"/>
          <p:cNvSpPr/>
          <p:nvPr/>
        </p:nvSpPr>
        <p:spPr>
          <a:xfrm>
            <a:off x="838080" y="333360"/>
            <a:ext cx="10514520" cy="127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0" strike="noStrike" spc="-1" dirty="0">
                <a:solidFill>
                  <a:srgbClr val="000000"/>
                </a:solidFill>
                <a:latin typeface="Calibri"/>
                <a:ea typeface="DejaVu Sans"/>
              </a:rPr>
              <a:t>Adult issues, Actual/2015VBT, by Amount</a:t>
            </a:r>
            <a:endParaRPr lang="en-US" sz="4000" b="0" strike="noStrike" spc="-1" dirty="0">
              <a:latin typeface="Arial"/>
            </a:endParaRPr>
          </a:p>
        </p:txBody>
      </p:sp>
      <p:pic>
        <p:nvPicPr>
          <p:cNvPr id="5" name="Picture 4"/>
          <p:cNvPicPr/>
          <p:nvPr/>
        </p:nvPicPr>
        <p:blipFill>
          <a:blip r:embed="rId2"/>
          <a:stretch/>
        </p:blipFill>
        <p:spPr>
          <a:xfrm>
            <a:off x="420188" y="1493520"/>
            <a:ext cx="7574280" cy="4677600"/>
          </a:xfrm>
          <a:prstGeom prst="rect">
            <a:avLst/>
          </a:prstGeom>
          <a:ln>
            <a:noFill/>
          </a:ln>
        </p:spPr>
      </p:pic>
      <p:sp>
        <p:nvSpPr>
          <p:cNvPr id="6" name="CustomShape 3"/>
          <p:cNvSpPr/>
          <p:nvPr/>
        </p:nvSpPr>
        <p:spPr>
          <a:xfrm>
            <a:off x="8206451" y="1609199"/>
            <a:ext cx="3261649" cy="44650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smtClean="0">
                <a:solidFill>
                  <a:srgbClr val="000000"/>
                </a:solidFill>
                <a:latin typeface="Arial"/>
                <a:ea typeface="DejaVu Sans"/>
              </a:rPr>
              <a:t>A/15VBT has </a:t>
            </a:r>
            <a:r>
              <a:rPr lang="en-US" sz="1800" b="0" strike="noStrike" spc="-1" dirty="0">
                <a:solidFill>
                  <a:srgbClr val="000000"/>
                </a:solidFill>
                <a:latin typeface="Arial"/>
                <a:ea typeface="DejaVu Sans"/>
              </a:rPr>
              <a:t>flattened </a:t>
            </a:r>
            <a:r>
              <a:rPr lang="en-US" sz="1800" b="0" strike="noStrike" spc="-1" dirty="0" smtClean="0">
                <a:solidFill>
                  <a:srgbClr val="000000"/>
                </a:solidFill>
                <a:latin typeface="Arial"/>
                <a:ea typeface="DejaVu Sans"/>
              </a:rPr>
              <a:t>out.</a:t>
            </a:r>
          </a:p>
          <a:p>
            <a:pPr>
              <a:lnSpc>
                <a:spcPct val="100000"/>
              </a:lnSpc>
            </a:pPr>
            <a:endParaRPr lang="en-US" sz="1800" b="0" strike="noStrike" spc="-1" dirty="0" smtClean="0">
              <a:solidFill>
                <a:srgbClr val="000000"/>
              </a:solidFill>
              <a:latin typeface="Arial"/>
              <a:ea typeface="DejaVu Sans"/>
            </a:endParaRPr>
          </a:p>
          <a:p>
            <a:pPr>
              <a:lnSpc>
                <a:spcPct val="100000"/>
              </a:lnSpc>
            </a:pPr>
            <a:r>
              <a:rPr lang="en-US" spc="-1" dirty="0">
                <a:solidFill>
                  <a:srgbClr val="000000"/>
                </a:solidFill>
                <a:latin typeface="Arial"/>
                <a:ea typeface="DejaVu Sans"/>
              </a:rPr>
              <a:t>Exposure doubled 2010-1</a:t>
            </a:r>
            <a:r>
              <a:rPr lang="en-US" spc="-1" dirty="0" smtClean="0">
                <a:solidFill>
                  <a:srgbClr val="000000"/>
                </a:solidFill>
                <a:latin typeface="Arial"/>
                <a:ea typeface="DejaVu Sans"/>
              </a:rPr>
              <a:t>!</a:t>
            </a:r>
          </a:p>
          <a:p>
            <a:pPr>
              <a:lnSpc>
                <a:spcPct val="100000"/>
              </a:lnSpc>
            </a:pPr>
            <a:endParaRPr lang="en-US" sz="1800" b="0" strike="noStrike" spc="-1" dirty="0">
              <a:solidFill>
                <a:srgbClr val="000000"/>
              </a:solidFill>
              <a:latin typeface="Arial"/>
              <a:ea typeface="DejaVu Sans"/>
            </a:endParaRPr>
          </a:p>
          <a:p>
            <a:pPr>
              <a:lnSpc>
                <a:spcPct val="100000"/>
              </a:lnSpc>
            </a:pPr>
            <a:r>
              <a:rPr lang="en-US" spc="-1" dirty="0" smtClean="0">
                <a:solidFill>
                  <a:srgbClr val="000000"/>
                </a:solidFill>
                <a:latin typeface="Arial"/>
                <a:ea typeface="DejaVu Sans"/>
              </a:rPr>
              <a:t>Influx of new exposure is further from 15VBT.</a:t>
            </a:r>
            <a:endParaRPr lang="en-US" sz="1800" b="0" strike="noStrike" spc="-1" dirty="0" smtClean="0">
              <a:solidFill>
                <a:srgbClr val="000000"/>
              </a:solidFill>
              <a:latin typeface="Arial"/>
              <a:ea typeface="DejaVu Sans"/>
            </a:endParaRPr>
          </a:p>
          <a:p>
            <a:pPr>
              <a:lnSpc>
                <a:spcPct val="100000"/>
              </a:lnSpc>
            </a:pPr>
            <a:endParaRPr lang="en-US" spc="-1" dirty="0">
              <a:solidFill>
                <a:srgbClr val="000000"/>
              </a:solidFill>
              <a:latin typeface="Arial"/>
            </a:endParaRPr>
          </a:p>
          <a:p>
            <a:pPr>
              <a:lnSpc>
                <a:spcPct val="100000"/>
              </a:lnSpc>
            </a:pPr>
            <a:r>
              <a:rPr lang="en-US" sz="1800" b="1" strike="noStrike" spc="-1" dirty="0" smtClean="0">
                <a:solidFill>
                  <a:srgbClr val="000000"/>
                </a:solidFill>
                <a:latin typeface="Arial"/>
              </a:rPr>
              <a:t>Question: </a:t>
            </a:r>
          </a:p>
          <a:p>
            <a:pPr>
              <a:lnSpc>
                <a:spcPct val="100000"/>
              </a:lnSpc>
            </a:pPr>
            <a:r>
              <a:rPr lang="en-US" b="1" spc="-1" dirty="0" smtClean="0">
                <a:solidFill>
                  <a:srgbClr val="000000"/>
                </a:solidFill>
                <a:latin typeface="Arial"/>
              </a:rPr>
              <a:t>Did rates go up or down?</a:t>
            </a:r>
            <a:endParaRPr lang="en-US" spc="-1" dirty="0" smtClean="0">
              <a:solidFill>
                <a:srgbClr val="000000"/>
              </a:solidFill>
              <a:latin typeface="Arial"/>
            </a:endParaRPr>
          </a:p>
          <a:p>
            <a:pPr>
              <a:lnSpc>
                <a:spcPct val="100000"/>
              </a:lnSpc>
            </a:pPr>
            <a:endParaRPr lang="en-US" sz="1800" b="1" strike="noStrike" spc="-1" dirty="0" smtClean="0">
              <a:solidFill>
                <a:srgbClr val="000000"/>
              </a:solidFill>
              <a:latin typeface="Arial"/>
            </a:endParaRPr>
          </a:p>
          <a:p>
            <a:pPr>
              <a:lnSpc>
                <a:spcPct val="100000"/>
              </a:lnSpc>
            </a:pPr>
            <a:r>
              <a:rPr lang="en-US" b="1" spc="-1" dirty="0" smtClean="0">
                <a:solidFill>
                  <a:srgbClr val="000000"/>
                </a:solidFill>
                <a:latin typeface="Arial"/>
              </a:rPr>
              <a:t>For future: </a:t>
            </a:r>
          </a:p>
          <a:p>
            <a:pPr>
              <a:lnSpc>
                <a:spcPct val="100000"/>
              </a:lnSpc>
            </a:pPr>
            <a:r>
              <a:rPr lang="en-US" b="1" spc="-1" dirty="0" smtClean="0">
                <a:solidFill>
                  <a:srgbClr val="000000"/>
                </a:solidFill>
                <a:latin typeface="Arial"/>
              </a:rPr>
              <a:t>What could happen when more companies come in?</a:t>
            </a:r>
            <a:endParaRPr lang="en-US" sz="1800" b="1" strike="noStrike" spc="-1" dirty="0" smtClean="0">
              <a:solidFill>
                <a:srgbClr val="000000"/>
              </a:solidFill>
              <a:latin typeface="Arial"/>
            </a:endParaRPr>
          </a:p>
        </p:txBody>
      </p:sp>
    </p:spTree>
    <p:extLst>
      <p:ext uri="{BB962C8B-B14F-4D97-AF65-F5344CB8AC3E}">
        <p14:creationId xmlns:p14="http://schemas.microsoft.com/office/powerpoint/2010/main" val="306967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76" y="1270001"/>
            <a:ext cx="10399016" cy="2105341"/>
          </a:xfrm>
        </p:spPr>
        <p:txBody>
          <a:bodyPr/>
          <a:lstStyle/>
          <a:p>
            <a:r>
              <a:rPr lang="en-US" spc="-1" dirty="0">
                <a:ea typeface="DejaVu Sans"/>
              </a:rPr>
              <a:t>Rollforwards across study years</a:t>
            </a:r>
            <a:endParaRPr lang="en-US" spc="-1" dirty="0">
              <a:latin typeface="Arial"/>
            </a:endParaRPr>
          </a:p>
        </p:txBody>
      </p:sp>
    </p:spTree>
    <p:extLst>
      <p:ext uri="{BB962C8B-B14F-4D97-AF65-F5344CB8AC3E}">
        <p14:creationId xmlns:p14="http://schemas.microsoft.com/office/powerpoint/2010/main" val="93377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Rollforwards: what’s the point?</a:t>
            </a:r>
            <a:endParaRPr lang="en-US" dirty="0"/>
          </a:p>
        </p:txBody>
      </p:sp>
      <p:sp>
        <p:nvSpPr>
          <p:cNvPr id="3" name="Content Placeholder 2"/>
          <p:cNvSpPr>
            <a:spLocks noGrp="1"/>
          </p:cNvSpPr>
          <p:nvPr>
            <p:ph sz="quarter" idx="12"/>
          </p:nvPr>
        </p:nvSpPr>
        <p:spPr>
          <a:xfrm>
            <a:off x="838200" y="1610469"/>
            <a:ext cx="10515600" cy="4714131"/>
          </a:xfrm>
        </p:spPr>
        <p:txBody>
          <a:bodyPr>
            <a:normAutofit/>
          </a:bodyPr>
          <a:lstStyle/>
          <a:p>
            <a:r>
              <a:rPr lang="en-US" dirty="0" smtClean="0"/>
              <a:t>Mix of business is different each year.</a:t>
            </a:r>
          </a:p>
          <a:p>
            <a:r>
              <a:rPr lang="en-US" dirty="0" smtClean="0"/>
              <a:t>A standard table will be high or low in some area.</a:t>
            </a:r>
          </a:p>
          <a:p>
            <a:r>
              <a:rPr lang="en-US" dirty="0" smtClean="0"/>
              <a:t>Purpose: speak to the questions:</a:t>
            </a:r>
          </a:p>
          <a:p>
            <a:pPr lvl="1"/>
            <a:r>
              <a:rPr lang="en-US" dirty="0" smtClean="0"/>
              <a:t>Did the shifting mix cause the change in A/T?</a:t>
            </a:r>
          </a:p>
          <a:p>
            <a:pPr lvl="1"/>
            <a:r>
              <a:rPr lang="en-US" dirty="0" smtClean="0"/>
              <a:t>Did changing A/T cause the change in overall A/T?</a:t>
            </a:r>
          </a:p>
          <a:p>
            <a:r>
              <a:rPr lang="en-US" dirty="0" smtClean="0"/>
              <a:t>Real answer: some of each – so how much?</a:t>
            </a:r>
            <a:endParaRPr lang="en-US" dirty="0"/>
          </a:p>
          <a:p>
            <a:pPr marL="0" indent="0">
              <a:buNone/>
            </a:pPr>
            <a:r>
              <a:rPr lang="en-US" dirty="0" smtClean="0"/>
              <a:t>Note – here I’m saying A/T for actual / table, for those of us who don’t expect the table.</a:t>
            </a:r>
          </a:p>
          <a:p>
            <a:pPr marL="0" indent="0">
              <a:buNone/>
            </a:pPr>
            <a:endParaRPr lang="en-US" sz="1300" b="1" i="1" spc="-1" dirty="0" smtClean="0">
              <a:solidFill>
                <a:srgbClr val="000000"/>
              </a:solidFill>
              <a:latin typeface="Arial"/>
              <a:ea typeface="DejaVu Sans"/>
            </a:endParaRPr>
          </a:p>
          <a:p>
            <a:pPr marL="0" indent="0">
              <a:buNone/>
            </a:pPr>
            <a:r>
              <a:rPr lang="en-US" sz="1300" b="1" i="1" spc="-1" dirty="0" smtClean="0">
                <a:solidFill>
                  <a:srgbClr val="000000"/>
                </a:solidFill>
                <a:latin typeface="Arial"/>
                <a:ea typeface="DejaVu Sans"/>
              </a:rPr>
              <a:t>Work in development to address these topics.  Adult </a:t>
            </a:r>
            <a:r>
              <a:rPr lang="en-US" sz="1300" b="1" i="1" spc="-1" dirty="0">
                <a:solidFill>
                  <a:srgbClr val="000000"/>
                </a:solidFill>
                <a:latin typeface="Arial"/>
                <a:ea typeface="DejaVu Sans"/>
              </a:rPr>
              <a:t>issues only, all face amounts, by face amount (not count</a:t>
            </a:r>
            <a:r>
              <a:rPr lang="en-US" sz="1300" b="1" i="1" spc="-1" dirty="0" smtClean="0">
                <a:solidFill>
                  <a:srgbClr val="000000"/>
                </a:solidFill>
                <a:latin typeface="Arial"/>
                <a:ea typeface="DejaVu Sans"/>
              </a:rPr>
              <a:t>)</a:t>
            </a:r>
            <a:endParaRPr lang="en-US" sz="1300" i="1" spc="-1" dirty="0">
              <a:latin typeface="Arial"/>
            </a:endParaRPr>
          </a:p>
        </p:txBody>
      </p:sp>
      <p:sp>
        <p:nvSpPr>
          <p:cNvPr id="4" name="Slide Number Placeholder 3"/>
          <p:cNvSpPr>
            <a:spLocks noGrp="1"/>
          </p:cNvSpPr>
          <p:nvPr>
            <p:ph type="sldNum" sz="quarter" idx="4"/>
          </p:nvPr>
        </p:nvSpPr>
        <p:spPr/>
        <p:txBody>
          <a:bodyPr/>
          <a:lstStyle/>
          <a:p>
            <a:fld id="{25C4F4D4-6F9F-4101-B420-EAE9BABB75B0}" type="slidenum">
              <a:rPr lang="en-US" smtClean="0"/>
              <a:pPr/>
              <a:t>8</a:t>
            </a:fld>
            <a:endParaRPr lang="en-US" dirty="0"/>
          </a:p>
        </p:txBody>
      </p:sp>
    </p:spTree>
    <p:extLst>
      <p:ext uri="{BB962C8B-B14F-4D97-AF65-F5344CB8AC3E}">
        <p14:creationId xmlns:p14="http://schemas.microsoft.com/office/powerpoint/2010/main" val="113997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93997"/>
            <a:ext cx="10515600" cy="1276985"/>
          </a:xfrm>
        </p:spPr>
        <p:txBody>
          <a:bodyPr/>
          <a:lstStyle/>
          <a:p>
            <a:r>
              <a:rPr lang="en-US" dirty="0" smtClean="0"/>
              <a:t>Rollforward: how does it work?</a:t>
            </a:r>
            <a:endParaRPr lang="en-US" dirty="0"/>
          </a:p>
        </p:txBody>
      </p:sp>
      <p:sp>
        <p:nvSpPr>
          <p:cNvPr id="4" name="Slide Number Placeholder 3"/>
          <p:cNvSpPr>
            <a:spLocks noGrp="1"/>
          </p:cNvSpPr>
          <p:nvPr>
            <p:ph type="sldNum" sz="quarter" idx="4"/>
          </p:nvPr>
        </p:nvSpPr>
        <p:spPr/>
        <p:txBody>
          <a:bodyPr/>
          <a:lstStyle/>
          <a:p>
            <a:fld id="{25C4F4D4-6F9F-4101-B420-EAE9BABB75B0}" type="slidenum">
              <a:rPr lang="en-US" smtClean="0"/>
              <a:pPr/>
              <a:t>9</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22" y="3651650"/>
            <a:ext cx="113919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98022" y="1201282"/>
            <a:ext cx="10515600" cy="4213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The actual/15VBT in one year is the one from the prior year plus a few changes: changes from three pieces:</a:t>
            </a:r>
          </a:p>
          <a:p>
            <a:r>
              <a:rPr lang="en-US" dirty="0" smtClean="0"/>
              <a:t>updating </a:t>
            </a:r>
            <a:r>
              <a:rPr lang="en-US" b="1" dirty="0" smtClean="0"/>
              <a:t>ratios</a:t>
            </a:r>
            <a:r>
              <a:rPr lang="en-US" dirty="0" smtClean="0"/>
              <a:t> of actual/</a:t>
            </a:r>
            <a:r>
              <a:rPr lang="en-US" dirty="0" err="1" smtClean="0"/>
              <a:t>vbt</a:t>
            </a:r>
            <a:r>
              <a:rPr lang="en-US" dirty="0" smtClean="0"/>
              <a:t> </a:t>
            </a:r>
          </a:p>
          <a:p>
            <a:r>
              <a:rPr lang="en-US" dirty="0"/>
              <a:t>u</a:t>
            </a:r>
            <a:r>
              <a:rPr lang="en-US" dirty="0" smtClean="0"/>
              <a:t>pdating </a:t>
            </a:r>
            <a:r>
              <a:rPr lang="en-US" b="1" dirty="0" smtClean="0"/>
              <a:t>weight</a:t>
            </a:r>
            <a:r>
              <a:rPr lang="en-US" dirty="0" smtClean="0"/>
              <a:t> among the cells</a:t>
            </a:r>
          </a:p>
          <a:p>
            <a:r>
              <a:rPr lang="en-US" dirty="0" smtClean="0"/>
              <a:t>A covariance effect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205" y="3184925"/>
            <a:ext cx="14859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363" y="2245353"/>
            <a:ext cx="1247218" cy="50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530" y="2777043"/>
            <a:ext cx="1209361" cy="4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279949"/>
      </p:ext>
    </p:extLst>
  </p:cSld>
  <p:clrMapOvr>
    <a:masterClrMapping/>
  </p:clrMapOvr>
</p:sld>
</file>

<file path=ppt/theme/theme1.xml><?xml version="1.0" encoding="utf-8"?>
<a:theme xmlns:a="http://schemas.openxmlformats.org/drawingml/2006/main" name="SOA_presentation_template">
  <a:themeElements>
    <a:clrScheme name="SOA Brand Colors">
      <a:dk1>
        <a:srgbClr val="000000"/>
      </a:dk1>
      <a:lt1>
        <a:sysClr val="window" lastClr="FFFFFF"/>
      </a:lt1>
      <a:dk2>
        <a:srgbClr val="024D7C"/>
      </a:dk2>
      <a:lt2>
        <a:srgbClr val="BEBBBA"/>
      </a:lt2>
      <a:accent1>
        <a:srgbClr val="024D7C"/>
      </a:accent1>
      <a:accent2>
        <a:srgbClr val="77C4D5"/>
      </a:accent2>
      <a:accent3>
        <a:srgbClr val="D23138"/>
      </a:accent3>
      <a:accent4>
        <a:srgbClr val="FDCE07"/>
      </a:accent4>
      <a:accent5>
        <a:srgbClr val="BABF33"/>
      </a:accent5>
      <a:accent6>
        <a:srgbClr val="E27F26"/>
      </a:accent6>
      <a:hlink>
        <a:srgbClr val="D23138"/>
      </a:hlink>
      <a:folHlink>
        <a:srgbClr val="77C4D5"/>
      </a:folHlink>
    </a:clrScheme>
    <a:fontScheme name="SOA Brand Fonts">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19_LAS_Meeting_Optional_PPT_Template_16-9.potx [Read-Only]" id="{0331B639-FB56-4BC4-A5C6-1B51BABEB502}" vid="{DD7C6B79-AA24-424C-B5CE-20E52C103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2019_LAS_Meeting_Optional_PPT_Template_16-9.pptx</Template>
  <TotalTime>2554</TotalTime>
  <Words>1391</Words>
  <Application>Microsoft Office PowerPoint</Application>
  <PresentationFormat>Custom</PresentationFormat>
  <Paragraphs>247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SOA_presentation_template</vt:lpstr>
      <vt:lpstr>Analytics in Experience Analysis</vt:lpstr>
      <vt:lpstr>PowerPoint Presentation</vt:lpstr>
      <vt:lpstr>Overview</vt:lpstr>
      <vt:lpstr>Recent ILEC data:  Total experience</vt:lpstr>
      <vt:lpstr>Q: How much data for 2009-15? A: So much data: but slim in pockets</vt:lpstr>
      <vt:lpstr>PowerPoint Presentation</vt:lpstr>
      <vt:lpstr>Rollforwards across study years</vt:lpstr>
      <vt:lpstr>Rollforwards: what’s the point?</vt:lpstr>
      <vt:lpstr>Rollforward: how does it work?</vt:lpstr>
      <vt:lpstr>About that covariance-type component</vt:lpstr>
      <vt:lpstr>PowerPoint Presentation</vt:lpstr>
      <vt:lpstr>All business: waterfall: all 3 components</vt:lpstr>
      <vt:lpstr>PowerPoint Presentation</vt:lpstr>
      <vt:lpstr>Perm: waterfall</vt:lpstr>
      <vt:lpstr>PowerPoint Presentation</vt:lpstr>
      <vt:lpstr>Term: waterfall</vt:lpstr>
      <vt:lpstr>PowerPoint Presentation</vt:lpstr>
      <vt:lpstr>UL: waterfall</vt:lpstr>
      <vt:lpstr>PowerPoint Presentation</vt:lpstr>
      <vt:lpstr>ULSG</vt:lpstr>
      <vt:lpstr>Upshot - rollforward</vt:lpstr>
      <vt:lpstr>Anomaly detection</vt:lpstr>
      <vt:lpstr>Anomaly detection</vt:lpstr>
      <vt:lpstr>PowerPoint Presentation</vt:lpstr>
      <vt:lpstr>PowerPoint Presentation</vt:lpstr>
      <vt:lpstr>PowerPoint Presentation</vt:lpstr>
      <vt:lpstr>PowerPoint Presentation</vt:lpstr>
      <vt:lpstr>PowerPoint Presentation</vt:lpstr>
      <vt:lpstr>Gender</vt:lpstr>
      <vt:lpstr>Issue age</vt:lpstr>
      <vt:lpstr>Smoker status</vt:lpstr>
      <vt:lpstr>Clustering algorithms</vt:lpstr>
      <vt:lpstr>Clustering examples: Python scikit-learn package</vt:lpstr>
      <vt:lpstr>Recap – why this?</vt:lpstr>
      <vt:lpstr>Many thanks for your attention!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Doris Santos</dc:creator>
  <cp:lastModifiedBy>Holland, Brian</cp:lastModifiedBy>
  <cp:revision>152</cp:revision>
  <cp:lastPrinted>2015-07-27T19:55:15Z</cp:lastPrinted>
  <dcterms:created xsi:type="dcterms:W3CDTF">2019-01-23T20:39:58Z</dcterms:created>
  <dcterms:modified xsi:type="dcterms:W3CDTF">2019-08-27T20:49:45Z</dcterms:modified>
</cp:coreProperties>
</file>